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4" r:id="rId2"/>
  </p:sldMasterIdLst>
  <p:sldIdLst>
    <p:sldId id="284" r:id="rId3"/>
    <p:sldId id="285" r:id="rId4"/>
    <p:sldId id="286" r:id="rId5"/>
    <p:sldId id="287" r:id="rId6"/>
    <p:sldId id="261" r:id="rId7"/>
    <p:sldId id="262" r:id="rId8"/>
    <p:sldId id="282" r:id="rId9"/>
    <p:sldId id="288" r:id="rId10"/>
    <p:sldId id="289" r:id="rId11"/>
    <p:sldId id="290" r:id="rId12"/>
    <p:sldId id="291" r:id="rId13"/>
    <p:sldId id="292" r:id="rId14"/>
    <p:sldId id="293" r:id="rId15"/>
    <p:sldId id="294" r:id="rId16"/>
    <p:sldId id="295" r:id="rId17"/>
    <p:sldId id="296" r:id="rId18"/>
    <p:sldId id="304" r:id="rId19"/>
    <p:sldId id="302" r:id="rId20"/>
    <p:sldId id="303" r:id="rId21"/>
    <p:sldId id="297" r:id="rId22"/>
    <p:sldId id="298" r:id="rId23"/>
    <p:sldId id="301" r:id="rId24"/>
    <p:sldId id="299" r:id="rId25"/>
    <p:sldId id="300" r:id="rId26"/>
    <p:sldId id="305" r:id="rId27"/>
    <p:sldId id="283"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88430"/>
    <a:srgbClr val="C2A7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08" y="-15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3A2EA5D-6B8A-4458-B227-075A7D15634C}"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BEC2334-AB02-4C0E-BCBA-A4CB87298692}"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9CD004C-6A8A-4ED8-A0D4-E328382C103A}"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3A2EA5D-6B8A-4458-B227-075A7D15634C}"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4B2D5384-77BB-45D1-86B1-8C3332D7C732}"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86F867B-3CC1-401D-92ED-30B84057EADC}"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F509B4B-C1CF-40AB-B554-5F42814371E9}"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CAF8718-3795-41C5-A9D6-6EF6807E7FA6}"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EA27B5D-A3F0-4A97-9042-3EFAF8ED71D6}"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8FFCD0D-DD1D-46CE-814A-9B07F5BB2886}"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36B5821-7AA1-47F5-BC64-E3ECE8277C7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B2D5384-77BB-45D1-86B1-8C3332D7C732}"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C456213-8FD1-48A5-9255-1B8A418C7850}"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BEC2334-AB02-4C0E-BCBA-A4CB87298692}"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9CD004C-6A8A-4ED8-A0D4-E328382C103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86F867B-3CC1-401D-92ED-30B84057EADC}"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F509B4B-C1CF-40AB-B554-5F42814371E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CAF8718-3795-41C5-A9D6-6EF6807E7FA6}"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EA27B5D-A3F0-4A97-9042-3EFAF8ED71D6}"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8FFCD0D-DD1D-46CE-814A-9B07F5BB288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36B5821-7AA1-47F5-BC64-E3ECE8277C7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C456213-8FD1-48A5-9255-1B8A418C7850}"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C3D773BF-2FCB-4E11-8EA7-24626A35B7FF}"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3D773BF-2FCB-4E11-8EA7-24626A35B7F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
        <p:nvSpPr>
          <p:cNvPr id="2050" name="Rectangle 2"/>
          <p:cNvSpPr>
            <a:spLocks noGrp="1" noChangeArrowheads="1"/>
          </p:cNvSpPr>
          <p:nvPr>
            <p:ph type="title"/>
          </p:nvPr>
        </p:nvSpPr>
        <p:spPr>
          <a:xfrm>
            <a:off x="457200" y="1066800"/>
            <a:ext cx="82296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2A742"/>
                </a:solidFill>
                <a:latin typeface="Times New Roman" pitchFamily="18" charset="0"/>
                <a:cs typeface="Times New Roman" pitchFamily="18" charset="0"/>
              </a:rPr>
              <a:t>Exodus 29:4-6</a:t>
            </a:r>
            <a:endParaRPr lang="en-US" dirty="0"/>
          </a:p>
        </p:txBody>
      </p:sp>
      <p:sp>
        <p:nvSpPr>
          <p:cNvPr id="3" name="Content Placeholder 2"/>
          <p:cNvSpPr>
            <a:spLocks noGrp="1"/>
          </p:cNvSpPr>
          <p:nvPr>
            <p:ph idx="1"/>
          </p:nvPr>
        </p:nvSpPr>
        <p:spPr/>
        <p:txBody>
          <a:bodyPr/>
          <a:lstStyle/>
          <a:p>
            <a:r>
              <a:rPr lang="en-US" sz="3000" i="1" dirty="0" smtClean="0">
                <a:solidFill>
                  <a:srgbClr val="C2A742"/>
                </a:solidFill>
                <a:latin typeface="Times New Roman" pitchFamily="18" charset="0"/>
                <a:cs typeface="Times New Roman" pitchFamily="18" charset="0"/>
              </a:rPr>
              <a:t>And Aaron and his sons thou </a:t>
            </a:r>
            <a:r>
              <a:rPr lang="en-US" sz="3000" i="1" dirty="0" err="1" smtClean="0">
                <a:solidFill>
                  <a:srgbClr val="C2A742"/>
                </a:solidFill>
                <a:latin typeface="Times New Roman" pitchFamily="18" charset="0"/>
                <a:cs typeface="Times New Roman" pitchFamily="18" charset="0"/>
              </a:rPr>
              <a:t>shalt</a:t>
            </a:r>
            <a:r>
              <a:rPr lang="en-US" sz="3000" i="1" dirty="0" smtClean="0">
                <a:solidFill>
                  <a:srgbClr val="C2A742"/>
                </a:solidFill>
                <a:latin typeface="Times New Roman" pitchFamily="18" charset="0"/>
                <a:cs typeface="Times New Roman" pitchFamily="18" charset="0"/>
              </a:rPr>
              <a:t> bring unto the door of the tabernacle of the congregation, and </a:t>
            </a:r>
            <a:r>
              <a:rPr lang="en-US" sz="3000" i="1" dirty="0" err="1" smtClean="0">
                <a:solidFill>
                  <a:srgbClr val="C2A742"/>
                </a:solidFill>
                <a:latin typeface="Times New Roman" pitchFamily="18" charset="0"/>
                <a:cs typeface="Times New Roman" pitchFamily="18" charset="0"/>
              </a:rPr>
              <a:t>shalt</a:t>
            </a:r>
            <a:r>
              <a:rPr lang="en-US" sz="3000" i="1" dirty="0" smtClean="0">
                <a:solidFill>
                  <a:srgbClr val="C2A742"/>
                </a:solidFill>
                <a:latin typeface="Times New Roman" pitchFamily="18" charset="0"/>
                <a:cs typeface="Times New Roman" pitchFamily="18" charset="0"/>
              </a:rPr>
              <a:t> wash them with water. </a:t>
            </a:r>
          </a:p>
          <a:p>
            <a:r>
              <a:rPr lang="en-US" sz="3000" i="1" dirty="0" smtClean="0">
                <a:solidFill>
                  <a:srgbClr val="C2A742"/>
                </a:solidFill>
                <a:latin typeface="Times New Roman" pitchFamily="18" charset="0"/>
                <a:cs typeface="Times New Roman" pitchFamily="18" charset="0"/>
              </a:rPr>
              <a:t>And thou </a:t>
            </a:r>
            <a:r>
              <a:rPr lang="en-US" sz="3000" i="1" dirty="0" err="1" smtClean="0">
                <a:solidFill>
                  <a:srgbClr val="C2A742"/>
                </a:solidFill>
                <a:latin typeface="Times New Roman" pitchFamily="18" charset="0"/>
                <a:cs typeface="Times New Roman" pitchFamily="18" charset="0"/>
              </a:rPr>
              <a:t>shalt</a:t>
            </a:r>
            <a:r>
              <a:rPr lang="en-US" sz="3000" i="1" dirty="0" smtClean="0">
                <a:solidFill>
                  <a:srgbClr val="C2A742"/>
                </a:solidFill>
                <a:latin typeface="Times New Roman" pitchFamily="18" charset="0"/>
                <a:cs typeface="Times New Roman" pitchFamily="18" charset="0"/>
              </a:rPr>
              <a:t> take the garments, and put upon Aaron the coat, and the robe of the ephod, and the ephod, and the breastplate, and gird him with the curious girdle of the ephod: </a:t>
            </a:r>
          </a:p>
          <a:p>
            <a:r>
              <a:rPr lang="en-US" sz="3000" i="1" dirty="0" smtClean="0">
                <a:solidFill>
                  <a:srgbClr val="C2A742"/>
                </a:solidFill>
                <a:latin typeface="Times New Roman" pitchFamily="18" charset="0"/>
                <a:cs typeface="Times New Roman" pitchFamily="18" charset="0"/>
              </a:rPr>
              <a:t>And thou </a:t>
            </a:r>
            <a:r>
              <a:rPr lang="en-US" sz="3000" i="1" dirty="0" err="1" smtClean="0">
                <a:solidFill>
                  <a:srgbClr val="C2A742"/>
                </a:solidFill>
                <a:latin typeface="Times New Roman" pitchFamily="18" charset="0"/>
                <a:cs typeface="Times New Roman" pitchFamily="18" charset="0"/>
              </a:rPr>
              <a:t>shalt</a:t>
            </a:r>
            <a:r>
              <a:rPr lang="en-US" sz="3000" i="1" dirty="0" smtClean="0">
                <a:solidFill>
                  <a:srgbClr val="C2A742"/>
                </a:solidFill>
                <a:latin typeface="Times New Roman" pitchFamily="18" charset="0"/>
                <a:cs typeface="Times New Roman" pitchFamily="18" charset="0"/>
              </a:rPr>
              <a:t> put the </a:t>
            </a:r>
            <a:r>
              <a:rPr lang="en-US" sz="3000" i="1" dirty="0" err="1" smtClean="0">
                <a:solidFill>
                  <a:srgbClr val="C2A742"/>
                </a:solidFill>
                <a:latin typeface="Times New Roman" pitchFamily="18" charset="0"/>
                <a:cs typeface="Times New Roman" pitchFamily="18" charset="0"/>
              </a:rPr>
              <a:t>mitre</a:t>
            </a:r>
            <a:r>
              <a:rPr lang="en-US" sz="3000" i="1" dirty="0" smtClean="0">
                <a:solidFill>
                  <a:srgbClr val="C2A742"/>
                </a:solidFill>
                <a:latin typeface="Times New Roman" pitchFamily="18" charset="0"/>
                <a:cs typeface="Times New Roman" pitchFamily="18" charset="0"/>
              </a:rPr>
              <a:t> upon his head, and put the holy crown upon the </a:t>
            </a:r>
            <a:r>
              <a:rPr lang="en-US" sz="3000" i="1" dirty="0" err="1" smtClean="0">
                <a:solidFill>
                  <a:srgbClr val="C2A742"/>
                </a:solidFill>
                <a:latin typeface="Times New Roman" pitchFamily="18" charset="0"/>
                <a:cs typeface="Times New Roman" pitchFamily="18" charset="0"/>
              </a:rPr>
              <a:t>mitre</a:t>
            </a:r>
            <a:r>
              <a:rPr lang="en-US" sz="3000" i="1" dirty="0" smtClean="0">
                <a:solidFill>
                  <a:srgbClr val="C2A742"/>
                </a:solidFill>
                <a:latin typeface="Times New Roman" pitchFamily="18" charset="0"/>
                <a:cs typeface="Times New Roman" pitchFamily="18" charset="0"/>
              </a:rPr>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2A742"/>
                </a:solidFill>
                <a:latin typeface="Times New Roman" pitchFamily="18" charset="0"/>
                <a:cs typeface="Times New Roman" pitchFamily="18" charset="0"/>
              </a:rPr>
              <a:t>Exodus 35:4 - 9</a:t>
            </a:r>
            <a:endParaRPr lang="en-US" dirty="0"/>
          </a:p>
        </p:txBody>
      </p:sp>
      <p:sp>
        <p:nvSpPr>
          <p:cNvPr id="3" name="Content Placeholder 2"/>
          <p:cNvSpPr>
            <a:spLocks noGrp="1"/>
          </p:cNvSpPr>
          <p:nvPr>
            <p:ph idx="1"/>
          </p:nvPr>
        </p:nvSpPr>
        <p:spPr/>
        <p:txBody>
          <a:bodyPr/>
          <a:lstStyle/>
          <a:p>
            <a:r>
              <a:rPr lang="en-US" sz="2200" i="1" dirty="0" smtClean="0">
                <a:solidFill>
                  <a:srgbClr val="C2A742"/>
                </a:solidFill>
                <a:latin typeface="Times New Roman" pitchFamily="18" charset="0"/>
                <a:cs typeface="Times New Roman" pitchFamily="18" charset="0"/>
              </a:rPr>
              <a:t>And Moses </a:t>
            </a:r>
            <a:r>
              <a:rPr lang="en-US" sz="2200" i="1" dirty="0" err="1" smtClean="0">
                <a:solidFill>
                  <a:srgbClr val="C2A742"/>
                </a:solidFill>
                <a:latin typeface="Times New Roman" pitchFamily="18" charset="0"/>
                <a:cs typeface="Times New Roman" pitchFamily="18" charset="0"/>
              </a:rPr>
              <a:t>spake</a:t>
            </a:r>
            <a:r>
              <a:rPr lang="en-US" sz="2200" i="1" dirty="0" smtClean="0">
                <a:solidFill>
                  <a:srgbClr val="C2A742"/>
                </a:solidFill>
                <a:latin typeface="Times New Roman" pitchFamily="18" charset="0"/>
                <a:cs typeface="Times New Roman" pitchFamily="18" charset="0"/>
              </a:rPr>
              <a:t> unto all the congregation of the children of Israel, saying, This [is] the thing which the LORD commanded, saying, </a:t>
            </a:r>
          </a:p>
          <a:p>
            <a:r>
              <a:rPr lang="en-US" sz="2200" i="1" dirty="0" smtClean="0">
                <a:solidFill>
                  <a:srgbClr val="C2A742"/>
                </a:solidFill>
                <a:latin typeface="Times New Roman" pitchFamily="18" charset="0"/>
                <a:cs typeface="Times New Roman" pitchFamily="18" charset="0"/>
              </a:rPr>
              <a:t>Take ye from among you an offering unto the LORD: whosoever [is] of a willing heart, let him bring it, an offering of the LORD; gold, and silver, and brass, </a:t>
            </a:r>
          </a:p>
          <a:p>
            <a:r>
              <a:rPr lang="en-US" sz="2200" i="1" dirty="0" smtClean="0">
                <a:solidFill>
                  <a:srgbClr val="C2A742"/>
                </a:solidFill>
                <a:latin typeface="Times New Roman" pitchFamily="18" charset="0"/>
                <a:cs typeface="Times New Roman" pitchFamily="18" charset="0"/>
              </a:rPr>
              <a:t>And blue, and purple, and scarlet, and fine linen, and goats' [hair], </a:t>
            </a:r>
          </a:p>
          <a:p>
            <a:r>
              <a:rPr lang="en-US" sz="2200" i="1" dirty="0" smtClean="0">
                <a:solidFill>
                  <a:srgbClr val="C2A742"/>
                </a:solidFill>
                <a:latin typeface="Times New Roman" pitchFamily="18" charset="0"/>
                <a:cs typeface="Times New Roman" pitchFamily="18" charset="0"/>
              </a:rPr>
              <a:t>And rams' skins dyed red, and badgers' skins, and </a:t>
            </a:r>
            <a:r>
              <a:rPr lang="en-US" sz="2200" i="1" dirty="0" err="1" smtClean="0">
                <a:solidFill>
                  <a:srgbClr val="C2A742"/>
                </a:solidFill>
                <a:latin typeface="Times New Roman" pitchFamily="18" charset="0"/>
                <a:cs typeface="Times New Roman" pitchFamily="18" charset="0"/>
              </a:rPr>
              <a:t>shittim</a:t>
            </a:r>
            <a:r>
              <a:rPr lang="en-US" sz="2200" i="1" dirty="0" smtClean="0">
                <a:solidFill>
                  <a:srgbClr val="C2A742"/>
                </a:solidFill>
                <a:latin typeface="Times New Roman" pitchFamily="18" charset="0"/>
                <a:cs typeface="Times New Roman" pitchFamily="18" charset="0"/>
              </a:rPr>
              <a:t> wood, </a:t>
            </a:r>
          </a:p>
          <a:p>
            <a:r>
              <a:rPr lang="en-US" sz="2200" i="1" dirty="0" smtClean="0">
                <a:solidFill>
                  <a:srgbClr val="C2A742"/>
                </a:solidFill>
                <a:latin typeface="Times New Roman" pitchFamily="18" charset="0"/>
                <a:cs typeface="Times New Roman" pitchFamily="18" charset="0"/>
              </a:rPr>
              <a:t>And oil for the light, and spices for anointing oil, and for the sweet incense, </a:t>
            </a:r>
          </a:p>
          <a:p>
            <a:r>
              <a:rPr lang="en-US" sz="2200" i="1" dirty="0" smtClean="0">
                <a:solidFill>
                  <a:srgbClr val="C2A742"/>
                </a:solidFill>
                <a:latin typeface="Times New Roman" pitchFamily="18" charset="0"/>
                <a:cs typeface="Times New Roman" pitchFamily="18" charset="0"/>
              </a:rPr>
              <a:t>And onyx stones, and stones to be set for the ephod, and for the breastplate.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2A742"/>
                </a:solidFill>
                <a:latin typeface="Times New Roman" pitchFamily="18" charset="0"/>
                <a:cs typeface="Times New Roman" pitchFamily="18" charset="0"/>
              </a:rPr>
              <a:t>Exodus 35:27 -28</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solidFill>
                  <a:srgbClr val="C2A742"/>
                </a:solidFill>
                <a:latin typeface="Times New Roman" pitchFamily="18" charset="0"/>
                <a:cs typeface="Times New Roman" pitchFamily="18" charset="0"/>
              </a:rPr>
              <a:t>And the rulers brought onyx stones, and stones to be set, for the ephod, and for the breastplate; </a:t>
            </a:r>
          </a:p>
          <a:p>
            <a:r>
              <a:rPr lang="en-US" i="1" dirty="0" smtClean="0">
                <a:solidFill>
                  <a:srgbClr val="C2A742"/>
                </a:solidFill>
                <a:latin typeface="Times New Roman" pitchFamily="18" charset="0"/>
                <a:cs typeface="Times New Roman" pitchFamily="18" charset="0"/>
              </a:rPr>
              <a:t>And spice, and oil for the light, and for the anointing oil, and for the sweet incense.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2A742"/>
                </a:solidFill>
                <a:latin typeface="Times New Roman" pitchFamily="18" charset="0"/>
                <a:cs typeface="Times New Roman" pitchFamily="18" charset="0"/>
              </a:rPr>
              <a:t>Exodus 39:8-12</a:t>
            </a:r>
            <a:endParaRPr lang="en-US" dirty="0"/>
          </a:p>
        </p:txBody>
      </p:sp>
      <p:sp>
        <p:nvSpPr>
          <p:cNvPr id="3" name="Content Placeholder 2"/>
          <p:cNvSpPr>
            <a:spLocks noGrp="1"/>
          </p:cNvSpPr>
          <p:nvPr>
            <p:ph idx="1"/>
          </p:nvPr>
        </p:nvSpPr>
        <p:spPr/>
        <p:txBody>
          <a:bodyPr/>
          <a:lstStyle/>
          <a:p>
            <a:r>
              <a:rPr lang="en-US" sz="2500" i="1" dirty="0" smtClean="0">
                <a:solidFill>
                  <a:srgbClr val="C2A742"/>
                </a:solidFill>
                <a:latin typeface="Times New Roman" pitchFamily="18" charset="0"/>
                <a:cs typeface="Times New Roman" pitchFamily="18" charset="0"/>
              </a:rPr>
              <a:t>And he made the breastplate [of] cunning work, like the work of the ephod; [of] gold, blue, and purple, and scarlet, and fine twined linen. </a:t>
            </a:r>
          </a:p>
          <a:p>
            <a:r>
              <a:rPr lang="en-US" sz="2500" i="1" dirty="0" smtClean="0">
                <a:solidFill>
                  <a:srgbClr val="C2A742"/>
                </a:solidFill>
                <a:latin typeface="Times New Roman" pitchFamily="18" charset="0"/>
                <a:cs typeface="Times New Roman" pitchFamily="18" charset="0"/>
              </a:rPr>
              <a:t>It was foursquare; they made the breastplate double: a span [was] the length thereof, and a span the breadth thereof, [being] doubled. </a:t>
            </a:r>
          </a:p>
          <a:p>
            <a:r>
              <a:rPr lang="en-US" sz="2500" i="1" dirty="0" smtClean="0">
                <a:solidFill>
                  <a:srgbClr val="C2A742"/>
                </a:solidFill>
                <a:latin typeface="Times New Roman" pitchFamily="18" charset="0"/>
                <a:cs typeface="Times New Roman" pitchFamily="18" charset="0"/>
              </a:rPr>
              <a:t>And they set in it four rows of stones: [the first] row [was] a </a:t>
            </a:r>
            <a:r>
              <a:rPr lang="en-US" sz="2500" i="1" dirty="0" err="1" smtClean="0">
                <a:solidFill>
                  <a:srgbClr val="C2A742"/>
                </a:solidFill>
                <a:latin typeface="Times New Roman" pitchFamily="18" charset="0"/>
                <a:cs typeface="Times New Roman" pitchFamily="18" charset="0"/>
              </a:rPr>
              <a:t>sardius</a:t>
            </a:r>
            <a:r>
              <a:rPr lang="en-US" sz="2500" i="1" dirty="0" smtClean="0">
                <a:solidFill>
                  <a:srgbClr val="C2A742"/>
                </a:solidFill>
                <a:latin typeface="Times New Roman" pitchFamily="18" charset="0"/>
                <a:cs typeface="Times New Roman" pitchFamily="18" charset="0"/>
              </a:rPr>
              <a:t>, a topaz, and a carbuncle: this [was] the first row. </a:t>
            </a:r>
          </a:p>
          <a:p>
            <a:r>
              <a:rPr lang="en-US" sz="2500" i="1" dirty="0" smtClean="0">
                <a:solidFill>
                  <a:srgbClr val="C2A742"/>
                </a:solidFill>
                <a:latin typeface="Times New Roman" pitchFamily="18" charset="0"/>
                <a:cs typeface="Times New Roman" pitchFamily="18" charset="0"/>
              </a:rPr>
              <a:t>And the second row, an emerald, a sapphire, and a diamond. </a:t>
            </a:r>
          </a:p>
          <a:p>
            <a:r>
              <a:rPr lang="en-US" sz="2500" i="1" dirty="0" smtClean="0">
                <a:solidFill>
                  <a:srgbClr val="C2A742"/>
                </a:solidFill>
                <a:latin typeface="Times New Roman" pitchFamily="18" charset="0"/>
                <a:cs typeface="Times New Roman" pitchFamily="18" charset="0"/>
              </a:rPr>
              <a:t>And the third row, a </a:t>
            </a:r>
            <a:r>
              <a:rPr lang="en-US" sz="2500" i="1" dirty="0" err="1" smtClean="0">
                <a:solidFill>
                  <a:srgbClr val="C2A742"/>
                </a:solidFill>
                <a:latin typeface="Times New Roman" pitchFamily="18" charset="0"/>
                <a:cs typeface="Times New Roman" pitchFamily="18" charset="0"/>
              </a:rPr>
              <a:t>ligure</a:t>
            </a:r>
            <a:r>
              <a:rPr lang="en-US" sz="2500" i="1" dirty="0" smtClean="0">
                <a:solidFill>
                  <a:srgbClr val="C2A742"/>
                </a:solidFill>
                <a:latin typeface="Times New Roman" pitchFamily="18" charset="0"/>
                <a:cs typeface="Times New Roman" pitchFamily="18" charset="0"/>
              </a:rPr>
              <a:t>, an agate, and an amethyst.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2A742"/>
                </a:solidFill>
                <a:latin typeface="Times New Roman" pitchFamily="18" charset="0"/>
                <a:cs typeface="Times New Roman" pitchFamily="18" charset="0"/>
              </a:rPr>
              <a:t>Exodus 39:21</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solidFill>
                  <a:srgbClr val="C2A742"/>
                </a:solidFill>
                <a:latin typeface="Times New Roman" pitchFamily="18" charset="0"/>
                <a:cs typeface="Times New Roman" pitchFamily="18" charset="0"/>
              </a:rPr>
              <a:t>And they did bind the breastplate by his rings unto the rings of the ephod with a lace of blue, that it might be above the curious girdle of the ephod, and that the breastplate might not be loosed from the ephod; as the LORD commanded Moses.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2A742"/>
                </a:solidFill>
                <a:latin typeface="Times New Roman" pitchFamily="18" charset="0"/>
                <a:cs typeface="Times New Roman" pitchFamily="18" charset="0"/>
              </a:rPr>
              <a:t>Leviticus 8:6-9</a:t>
            </a:r>
            <a:endParaRPr lang="en-US" dirty="0"/>
          </a:p>
        </p:txBody>
      </p:sp>
      <p:sp>
        <p:nvSpPr>
          <p:cNvPr id="3" name="Content Placeholder 2"/>
          <p:cNvSpPr>
            <a:spLocks noGrp="1"/>
          </p:cNvSpPr>
          <p:nvPr>
            <p:ph idx="1"/>
          </p:nvPr>
        </p:nvSpPr>
        <p:spPr/>
        <p:txBody>
          <a:bodyPr/>
          <a:lstStyle/>
          <a:p>
            <a:r>
              <a:rPr lang="en-US" sz="2400" i="1" dirty="0" smtClean="0">
                <a:solidFill>
                  <a:srgbClr val="C2A742"/>
                </a:solidFill>
                <a:latin typeface="Times New Roman" pitchFamily="18" charset="0"/>
                <a:cs typeface="Times New Roman" pitchFamily="18" charset="0"/>
              </a:rPr>
              <a:t>And Moses brought Aaron and his sons, and washed them with water. </a:t>
            </a:r>
          </a:p>
          <a:p>
            <a:r>
              <a:rPr lang="en-US" sz="2400" i="1" dirty="0" smtClean="0">
                <a:solidFill>
                  <a:srgbClr val="C2A742"/>
                </a:solidFill>
                <a:latin typeface="Times New Roman" pitchFamily="18" charset="0"/>
                <a:cs typeface="Times New Roman" pitchFamily="18" charset="0"/>
              </a:rPr>
              <a:t>And he put upon him the coat, and girded him with the girdle, and clothed him with the robe, and put the ephod upon him, and he girded him with the curious girdle of the ephod, and bound [it] unto him therewith. </a:t>
            </a:r>
          </a:p>
          <a:p>
            <a:r>
              <a:rPr lang="en-US" sz="2400" i="1" dirty="0" smtClean="0">
                <a:solidFill>
                  <a:srgbClr val="C2A742"/>
                </a:solidFill>
                <a:latin typeface="Times New Roman" pitchFamily="18" charset="0"/>
                <a:cs typeface="Times New Roman" pitchFamily="18" charset="0"/>
              </a:rPr>
              <a:t>And he put the breastplate upon him: also he put in the breastplate the </a:t>
            </a:r>
            <a:r>
              <a:rPr lang="en-US" sz="2400" i="1" dirty="0" err="1" smtClean="0">
                <a:solidFill>
                  <a:srgbClr val="C2A742"/>
                </a:solidFill>
                <a:latin typeface="Times New Roman" pitchFamily="18" charset="0"/>
                <a:cs typeface="Times New Roman" pitchFamily="18" charset="0"/>
              </a:rPr>
              <a:t>Urim</a:t>
            </a:r>
            <a:r>
              <a:rPr lang="en-US" sz="2400" i="1" dirty="0" smtClean="0">
                <a:solidFill>
                  <a:srgbClr val="C2A742"/>
                </a:solidFill>
                <a:latin typeface="Times New Roman" pitchFamily="18" charset="0"/>
                <a:cs typeface="Times New Roman" pitchFamily="18" charset="0"/>
              </a:rPr>
              <a:t> and the </a:t>
            </a:r>
            <a:r>
              <a:rPr lang="en-US" sz="2400" i="1" dirty="0" err="1" smtClean="0">
                <a:solidFill>
                  <a:srgbClr val="C2A742"/>
                </a:solidFill>
                <a:latin typeface="Times New Roman" pitchFamily="18" charset="0"/>
                <a:cs typeface="Times New Roman" pitchFamily="18" charset="0"/>
              </a:rPr>
              <a:t>Thummim</a:t>
            </a:r>
            <a:r>
              <a:rPr lang="en-US" sz="2400" i="1" dirty="0" smtClean="0">
                <a:solidFill>
                  <a:srgbClr val="C2A742"/>
                </a:solidFill>
                <a:latin typeface="Times New Roman" pitchFamily="18" charset="0"/>
                <a:cs typeface="Times New Roman" pitchFamily="18" charset="0"/>
              </a:rPr>
              <a:t>. </a:t>
            </a:r>
          </a:p>
          <a:p>
            <a:r>
              <a:rPr lang="en-US" sz="2400" i="1" dirty="0" smtClean="0">
                <a:solidFill>
                  <a:srgbClr val="C2A742"/>
                </a:solidFill>
                <a:latin typeface="Times New Roman" pitchFamily="18" charset="0"/>
                <a:cs typeface="Times New Roman" pitchFamily="18" charset="0"/>
              </a:rPr>
              <a:t>And he put the </a:t>
            </a:r>
            <a:r>
              <a:rPr lang="en-US" sz="2400" i="1" dirty="0" err="1" smtClean="0">
                <a:solidFill>
                  <a:srgbClr val="C2A742"/>
                </a:solidFill>
                <a:latin typeface="Times New Roman" pitchFamily="18" charset="0"/>
                <a:cs typeface="Times New Roman" pitchFamily="18" charset="0"/>
              </a:rPr>
              <a:t>mitre</a:t>
            </a:r>
            <a:r>
              <a:rPr lang="en-US" sz="2400" i="1" dirty="0" smtClean="0">
                <a:solidFill>
                  <a:srgbClr val="C2A742"/>
                </a:solidFill>
                <a:latin typeface="Times New Roman" pitchFamily="18" charset="0"/>
                <a:cs typeface="Times New Roman" pitchFamily="18" charset="0"/>
              </a:rPr>
              <a:t> upon his head; also upon the </a:t>
            </a:r>
            <a:r>
              <a:rPr lang="en-US" sz="2400" i="1" dirty="0" err="1" smtClean="0">
                <a:solidFill>
                  <a:srgbClr val="C2A742"/>
                </a:solidFill>
                <a:latin typeface="Times New Roman" pitchFamily="18" charset="0"/>
                <a:cs typeface="Times New Roman" pitchFamily="18" charset="0"/>
              </a:rPr>
              <a:t>mitre</a:t>
            </a:r>
            <a:r>
              <a:rPr lang="en-US" sz="2400" i="1" dirty="0" smtClean="0">
                <a:solidFill>
                  <a:srgbClr val="C2A742"/>
                </a:solidFill>
                <a:latin typeface="Times New Roman" pitchFamily="18" charset="0"/>
                <a:cs typeface="Times New Roman" pitchFamily="18" charset="0"/>
              </a:rPr>
              <a:t>, [even] upon his forefront, did he put the golden plate, the holy crown; as the LORD commanded Moses.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2A742"/>
                </a:solidFill>
                <a:latin typeface="Times New Roman" pitchFamily="18" charset="0"/>
                <a:cs typeface="Times New Roman" pitchFamily="18" charset="0"/>
              </a:rPr>
              <a:t>Isaiah 59:17</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solidFill>
                  <a:srgbClr val="C2A742"/>
                </a:solidFill>
                <a:latin typeface="Times New Roman" pitchFamily="18" charset="0"/>
                <a:cs typeface="Times New Roman" pitchFamily="18" charset="0"/>
              </a:rPr>
              <a:t>For he put on righteousness as a breastplate, and an helmet of salvation upon his head; and he put on the garments of vengeance [for] clothing, and was clad with zeal as a </a:t>
            </a:r>
            <a:r>
              <a:rPr lang="en-US" i="1" dirty="0" err="1" smtClean="0">
                <a:solidFill>
                  <a:srgbClr val="C2A742"/>
                </a:solidFill>
                <a:latin typeface="Times New Roman" pitchFamily="18" charset="0"/>
                <a:cs typeface="Times New Roman" pitchFamily="18" charset="0"/>
              </a:rPr>
              <a:t>cloke</a:t>
            </a:r>
            <a:r>
              <a:rPr lang="en-US" i="1" dirty="0" smtClean="0">
                <a:solidFill>
                  <a:srgbClr val="C2A742"/>
                </a:solidFill>
                <a:latin typeface="Times New Roman" pitchFamily="18" charset="0"/>
                <a:cs typeface="Times New Roman" pitchFamily="18" charset="0"/>
              </a:rPr>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988430"/>
                </a:solidFill>
                <a:latin typeface="Times New Roman" pitchFamily="18" charset="0"/>
                <a:cs typeface="Times New Roman" pitchFamily="18" charset="0"/>
              </a:rPr>
              <a:t>Brown-Driver-Briggs’ Hebrew Definitions</a:t>
            </a:r>
            <a:endParaRPr lang="en-US" sz="3600" i="1" dirty="0"/>
          </a:p>
        </p:txBody>
      </p:sp>
      <p:sp>
        <p:nvSpPr>
          <p:cNvPr id="3" name="Content Placeholder 2"/>
          <p:cNvSpPr>
            <a:spLocks noGrp="1"/>
          </p:cNvSpPr>
          <p:nvPr>
            <p:ph idx="1"/>
          </p:nvPr>
        </p:nvSpPr>
        <p:spPr/>
        <p:txBody>
          <a:bodyPr/>
          <a:lstStyle/>
          <a:p>
            <a:r>
              <a:rPr lang="en-US" sz="2200" b="1" dirty="0" smtClean="0">
                <a:solidFill>
                  <a:srgbClr val="988430"/>
                </a:solidFill>
                <a:latin typeface="Times New Roman" pitchFamily="18" charset="0"/>
                <a:cs typeface="Times New Roman" pitchFamily="18" charset="0"/>
              </a:rPr>
              <a:t>H8302</a:t>
            </a:r>
          </a:p>
          <a:p>
            <a:r>
              <a:rPr lang="he-IL" dirty="0" smtClean="0">
                <a:solidFill>
                  <a:srgbClr val="988430"/>
                </a:solidFill>
                <a:latin typeface="Times New Roman" pitchFamily="18" charset="0"/>
                <a:cs typeface="Times New Roman" pitchFamily="18" charset="0"/>
              </a:rPr>
              <a:t>שׁריון</a:t>
            </a:r>
            <a:r>
              <a:rPr lang="en-US" dirty="0" smtClean="0">
                <a:solidFill>
                  <a:srgbClr val="988430"/>
                </a:solidFill>
                <a:latin typeface="Times New Roman" pitchFamily="18" charset="0"/>
                <a:cs typeface="Times New Roman" pitchFamily="18" charset="0"/>
              </a:rPr>
              <a:t>  /  </a:t>
            </a:r>
            <a:r>
              <a:rPr lang="he-IL" dirty="0" smtClean="0">
                <a:solidFill>
                  <a:srgbClr val="988430"/>
                </a:solidFill>
                <a:latin typeface="Times New Roman" pitchFamily="18" charset="0"/>
                <a:cs typeface="Times New Roman" pitchFamily="18" charset="0"/>
              </a:rPr>
              <a:t>שׁרינה</a:t>
            </a:r>
            <a:r>
              <a:rPr lang="en-US" dirty="0" smtClean="0">
                <a:solidFill>
                  <a:srgbClr val="988430"/>
                </a:solidFill>
                <a:latin typeface="Times New Roman" pitchFamily="18" charset="0"/>
                <a:cs typeface="Times New Roman" pitchFamily="18" charset="0"/>
              </a:rPr>
              <a:t>  /  </a:t>
            </a:r>
            <a:r>
              <a:rPr lang="he-IL" dirty="0" smtClean="0">
                <a:solidFill>
                  <a:srgbClr val="988430"/>
                </a:solidFill>
                <a:latin typeface="Times New Roman" pitchFamily="18" charset="0"/>
                <a:cs typeface="Times New Roman" pitchFamily="18" charset="0"/>
              </a:rPr>
              <a:t>שׁריה</a:t>
            </a:r>
            <a:r>
              <a:rPr lang="en-US" dirty="0" smtClean="0">
                <a:solidFill>
                  <a:srgbClr val="988430"/>
                </a:solidFill>
                <a:latin typeface="Times New Roman" pitchFamily="18" charset="0"/>
                <a:cs typeface="Times New Roman" pitchFamily="18" charset="0"/>
              </a:rPr>
              <a:t>  /  </a:t>
            </a:r>
            <a:r>
              <a:rPr lang="he-IL" dirty="0" smtClean="0">
                <a:solidFill>
                  <a:srgbClr val="988430"/>
                </a:solidFill>
                <a:latin typeface="Times New Roman" pitchFamily="18" charset="0"/>
                <a:cs typeface="Times New Roman" pitchFamily="18" charset="0"/>
              </a:rPr>
              <a:t>שׁרין</a:t>
            </a:r>
            <a:endParaRPr lang="en-US" dirty="0" smtClean="0">
              <a:solidFill>
                <a:srgbClr val="988430"/>
              </a:solidFill>
              <a:latin typeface="Times New Roman" pitchFamily="18" charset="0"/>
              <a:cs typeface="Times New Roman" pitchFamily="18" charset="0"/>
            </a:endParaRPr>
          </a:p>
          <a:p>
            <a:r>
              <a:rPr lang="en-US" sz="2200" dirty="0" err="1" smtClean="0">
                <a:solidFill>
                  <a:srgbClr val="988430"/>
                </a:solidFill>
                <a:latin typeface="Times New Roman" pitchFamily="18" charset="0"/>
                <a:cs typeface="Times New Roman" pitchFamily="18" charset="0"/>
              </a:rPr>
              <a:t>shiryôn</a:t>
            </a:r>
            <a:r>
              <a:rPr lang="en-US" sz="2200" dirty="0" smtClean="0">
                <a:solidFill>
                  <a:srgbClr val="988430"/>
                </a:solidFill>
                <a:latin typeface="Times New Roman" pitchFamily="18" charset="0"/>
                <a:cs typeface="Times New Roman" pitchFamily="18" charset="0"/>
              </a:rPr>
              <a:t>  /  </a:t>
            </a:r>
            <a:r>
              <a:rPr lang="en-US" sz="2200" dirty="0" err="1" smtClean="0">
                <a:solidFill>
                  <a:srgbClr val="988430"/>
                </a:solidFill>
                <a:latin typeface="Times New Roman" pitchFamily="18" charset="0"/>
                <a:cs typeface="Times New Roman" pitchFamily="18" charset="0"/>
              </a:rPr>
              <a:t>shiryân</a:t>
            </a:r>
            <a:r>
              <a:rPr lang="en-US" sz="2200" dirty="0" smtClean="0">
                <a:solidFill>
                  <a:srgbClr val="988430"/>
                </a:solidFill>
                <a:latin typeface="Times New Roman" pitchFamily="18" charset="0"/>
                <a:cs typeface="Times New Roman" pitchFamily="18" charset="0"/>
              </a:rPr>
              <a:t>  /  </a:t>
            </a:r>
            <a:r>
              <a:rPr lang="en-US" sz="2200" dirty="0" err="1" smtClean="0">
                <a:solidFill>
                  <a:srgbClr val="988430"/>
                </a:solidFill>
                <a:latin typeface="Times New Roman" pitchFamily="18" charset="0"/>
                <a:cs typeface="Times New Roman" pitchFamily="18" charset="0"/>
              </a:rPr>
              <a:t>shiryâh</a:t>
            </a:r>
            <a:r>
              <a:rPr lang="en-US" sz="2200" dirty="0" smtClean="0">
                <a:solidFill>
                  <a:srgbClr val="988430"/>
                </a:solidFill>
                <a:latin typeface="Times New Roman" pitchFamily="18" charset="0"/>
                <a:cs typeface="Times New Roman" pitchFamily="18" charset="0"/>
              </a:rPr>
              <a:t>  /  </a:t>
            </a:r>
            <a:r>
              <a:rPr lang="en-US" sz="2200" dirty="0" err="1" smtClean="0">
                <a:solidFill>
                  <a:srgbClr val="988430"/>
                </a:solidFill>
                <a:latin typeface="Times New Roman" pitchFamily="18" charset="0"/>
                <a:cs typeface="Times New Roman" pitchFamily="18" charset="0"/>
              </a:rPr>
              <a:t>shiryônâh</a:t>
            </a:r>
            <a:endParaRPr lang="en-US" sz="2200" dirty="0" smtClean="0">
              <a:solidFill>
                <a:srgbClr val="988430"/>
              </a:solidFill>
              <a:latin typeface="Times New Roman" pitchFamily="18" charset="0"/>
              <a:cs typeface="Times New Roman" pitchFamily="18" charset="0"/>
            </a:endParaRPr>
          </a:p>
          <a:p>
            <a:r>
              <a:rPr lang="en-US" sz="2200" b="1" dirty="0" smtClean="0">
                <a:solidFill>
                  <a:srgbClr val="988430"/>
                </a:solidFill>
                <a:latin typeface="Times New Roman" pitchFamily="18" charset="0"/>
                <a:cs typeface="Times New Roman" pitchFamily="18" charset="0"/>
              </a:rPr>
              <a:t>BDB Definition:</a:t>
            </a:r>
          </a:p>
          <a:p>
            <a:r>
              <a:rPr lang="en-US" sz="2200" dirty="0" smtClean="0">
                <a:solidFill>
                  <a:srgbClr val="988430"/>
                </a:solidFill>
                <a:latin typeface="Times New Roman" pitchFamily="18" charset="0"/>
                <a:cs typeface="Times New Roman" pitchFamily="18" charset="0"/>
              </a:rPr>
              <a:t>1) body </a:t>
            </a:r>
            <a:r>
              <a:rPr lang="en-US" sz="2200" dirty="0" err="1" smtClean="0">
                <a:solidFill>
                  <a:srgbClr val="988430"/>
                </a:solidFill>
                <a:latin typeface="Times New Roman" pitchFamily="18" charset="0"/>
                <a:cs typeface="Times New Roman" pitchFamily="18" charset="0"/>
              </a:rPr>
              <a:t>armour</a:t>
            </a:r>
            <a:endParaRPr lang="en-US" sz="2200" dirty="0" smtClean="0">
              <a:solidFill>
                <a:srgbClr val="988430"/>
              </a:solidFill>
              <a:latin typeface="Times New Roman" pitchFamily="18" charset="0"/>
              <a:cs typeface="Times New Roman" pitchFamily="18" charset="0"/>
            </a:endParaRPr>
          </a:p>
          <a:p>
            <a:r>
              <a:rPr lang="en-US" sz="2200" dirty="0" smtClean="0">
                <a:solidFill>
                  <a:srgbClr val="988430"/>
                </a:solidFill>
                <a:latin typeface="Times New Roman" pitchFamily="18" charset="0"/>
                <a:cs typeface="Times New Roman" pitchFamily="18" charset="0"/>
              </a:rPr>
              <a:t>2) a weapon</a:t>
            </a:r>
          </a:p>
          <a:p>
            <a:r>
              <a:rPr lang="en-US" sz="2200" dirty="0" smtClean="0">
                <a:solidFill>
                  <a:srgbClr val="988430"/>
                </a:solidFill>
                <a:latin typeface="Times New Roman" pitchFamily="18" charset="0"/>
                <a:cs typeface="Times New Roman" pitchFamily="18" charset="0"/>
              </a:rPr>
              <a:t>2a) perhaps a lance, javelin</a:t>
            </a:r>
          </a:p>
          <a:p>
            <a:r>
              <a:rPr lang="en-US" sz="2200" b="1" dirty="0" smtClean="0">
                <a:solidFill>
                  <a:srgbClr val="988430"/>
                </a:solidFill>
                <a:latin typeface="Times New Roman" pitchFamily="18" charset="0"/>
                <a:cs typeface="Times New Roman" pitchFamily="18" charset="0"/>
              </a:rPr>
              <a:t>Part of Speech: noun masculine or feminine</a:t>
            </a:r>
          </a:p>
          <a:p>
            <a:r>
              <a:rPr lang="en-US" sz="2200" b="1" dirty="0" smtClean="0">
                <a:solidFill>
                  <a:srgbClr val="988430"/>
                </a:solidFill>
                <a:latin typeface="Times New Roman" pitchFamily="18" charset="0"/>
                <a:cs typeface="Times New Roman" pitchFamily="18" charset="0"/>
              </a:rPr>
              <a:t>A Related Word by BDB/Strong’s Number: from H8281 in the original sense of turning</a:t>
            </a:r>
          </a:p>
          <a:p>
            <a:r>
              <a:rPr lang="en-US" sz="2200" b="1" dirty="0" smtClean="0">
                <a:solidFill>
                  <a:srgbClr val="988430"/>
                </a:solidFill>
                <a:latin typeface="Times New Roman" pitchFamily="18" charset="0"/>
                <a:cs typeface="Times New Roman" pitchFamily="18" charset="0"/>
              </a:rPr>
              <a:t>Same Word by TWOT Number: 2466a, 2465a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988430"/>
                </a:solidFill>
                <a:latin typeface="Times New Roman" pitchFamily="18" charset="0"/>
                <a:cs typeface="Times New Roman" pitchFamily="18" charset="0"/>
              </a:rPr>
              <a:t>Strong’s Hebrew and Greek Dictionaries</a:t>
            </a:r>
            <a:endParaRPr lang="en-US" sz="3600" i="1" dirty="0">
              <a:solidFill>
                <a:srgbClr val="98843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dirty="0" smtClean="0">
                <a:solidFill>
                  <a:srgbClr val="988430"/>
                </a:solidFill>
                <a:latin typeface="Times New Roman" pitchFamily="18" charset="0"/>
                <a:cs typeface="Times New Roman" pitchFamily="18" charset="0"/>
              </a:rPr>
              <a:t>H8302</a:t>
            </a:r>
          </a:p>
          <a:p>
            <a:r>
              <a:rPr lang="he-IL" sz="4400" dirty="0" smtClean="0">
                <a:solidFill>
                  <a:srgbClr val="988430"/>
                </a:solidFill>
                <a:latin typeface="Times New Roman" pitchFamily="18" charset="0"/>
                <a:cs typeface="Times New Roman" pitchFamily="18" charset="0"/>
              </a:rPr>
              <a:t>שׁרינה    שׁריה    שׁרין    שׁריון</a:t>
            </a:r>
            <a:endParaRPr lang="en-US" sz="4400" dirty="0" smtClean="0">
              <a:solidFill>
                <a:srgbClr val="988430"/>
              </a:solidFill>
              <a:latin typeface="Times New Roman" pitchFamily="18" charset="0"/>
              <a:cs typeface="Times New Roman" pitchFamily="18" charset="0"/>
            </a:endParaRPr>
          </a:p>
          <a:p>
            <a:r>
              <a:rPr lang="en-US" dirty="0" err="1" smtClean="0">
                <a:solidFill>
                  <a:srgbClr val="988430"/>
                </a:solidFill>
                <a:latin typeface="Times New Roman" pitchFamily="18" charset="0"/>
                <a:cs typeface="Times New Roman" pitchFamily="18" charset="0"/>
              </a:rPr>
              <a:t>shiryôn</a:t>
            </a:r>
            <a:r>
              <a:rPr lang="en-US" dirty="0" smtClean="0">
                <a:solidFill>
                  <a:srgbClr val="988430"/>
                </a:solidFill>
                <a:latin typeface="Times New Roman" pitchFamily="18" charset="0"/>
                <a:cs typeface="Times New Roman" pitchFamily="18" charset="0"/>
              </a:rPr>
              <a:t>  </a:t>
            </a:r>
            <a:r>
              <a:rPr lang="en-US" dirty="0" err="1" smtClean="0">
                <a:solidFill>
                  <a:srgbClr val="988430"/>
                </a:solidFill>
                <a:latin typeface="Times New Roman" pitchFamily="18" charset="0"/>
                <a:cs typeface="Times New Roman" pitchFamily="18" charset="0"/>
              </a:rPr>
              <a:t>shiryân</a:t>
            </a:r>
            <a:r>
              <a:rPr lang="en-US" dirty="0" smtClean="0">
                <a:solidFill>
                  <a:srgbClr val="988430"/>
                </a:solidFill>
                <a:latin typeface="Times New Roman" pitchFamily="18" charset="0"/>
                <a:cs typeface="Times New Roman" pitchFamily="18" charset="0"/>
              </a:rPr>
              <a:t>  </a:t>
            </a:r>
            <a:r>
              <a:rPr lang="en-US" dirty="0" err="1" smtClean="0">
                <a:solidFill>
                  <a:srgbClr val="988430"/>
                </a:solidFill>
                <a:latin typeface="Times New Roman" pitchFamily="18" charset="0"/>
                <a:cs typeface="Times New Roman" pitchFamily="18" charset="0"/>
              </a:rPr>
              <a:t>shiryâh</a:t>
            </a:r>
            <a:r>
              <a:rPr lang="en-US" dirty="0" smtClean="0">
                <a:solidFill>
                  <a:srgbClr val="988430"/>
                </a:solidFill>
                <a:latin typeface="Times New Roman" pitchFamily="18" charset="0"/>
                <a:cs typeface="Times New Roman" pitchFamily="18" charset="0"/>
              </a:rPr>
              <a:t>  </a:t>
            </a:r>
            <a:r>
              <a:rPr lang="en-US" dirty="0" err="1" smtClean="0">
                <a:solidFill>
                  <a:srgbClr val="988430"/>
                </a:solidFill>
                <a:latin typeface="Times New Roman" pitchFamily="18" charset="0"/>
                <a:cs typeface="Times New Roman" pitchFamily="18" charset="0"/>
              </a:rPr>
              <a:t>shiryônâh</a:t>
            </a:r>
            <a:endParaRPr lang="en-US" dirty="0" smtClean="0">
              <a:solidFill>
                <a:srgbClr val="988430"/>
              </a:solidFill>
              <a:latin typeface="Times New Roman" pitchFamily="18" charset="0"/>
              <a:cs typeface="Times New Roman" pitchFamily="18" charset="0"/>
            </a:endParaRPr>
          </a:p>
          <a:p>
            <a:r>
              <a:rPr lang="en-US" i="1" dirty="0" smtClean="0">
                <a:solidFill>
                  <a:srgbClr val="988430"/>
                </a:solidFill>
                <a:latin typeface="Times New Roman" pitchFamily="18" charset="0"/>
                <a:cs typeface="Times New Roman" pitchFamily="18" charset="0"/>
              </a:rPr>
              <a:t>(</a:t>
            </a:r>
            <a:r>
              <a:rPr lang="en-US" i="1" dirty="0" err="1" smtClean="0">
                <a:solidFill>
                  <a:srgbClr val="988430"/>
                </a:solidFill>
                <a:latin typeface="Times New Roman" pitchFamily="18" charset="0"/>
                <a:cs typeface="Times New Roman" pitchFamily="18" charset="0"/>
              </a:rPr>
              <a:t>shir</a:t>
            </a:r>
            <a:r>
              <a:rPr lang="en-US" i="1" dirty="0" smtClean="0">
                <a:solidFill>
                  <a:srgbClr val="988430"/>
                </a:solidFill>
                <a:latin typeface="Times New Roman" pitchFamily="18" charset="0"/>
                <a:cs typeface="Times New Roman" pitchFamily="18" charset="0"/>
              </a:rPr>
              <a:t>) -</a:t>
            </a:r>
            <a:r>
              <a:rPr lang="en-US" i="1" dirty="0" err="1" smtClean="0">
                <a:solidFill>
                  <a:srgbClr val="988430"/>
                </a:solidFill>
                <a:latin typeface="Times New Roman" pitchFamily="18" charset="0"/>
                <a:cs typeface="Times New Roman" pitchFamily="18" charset="0"/>
              </a:rPr>
              <a:t>yone</a:t>
            </a:r>
            <a:r>
              <a:rPr lang="en-US" i="1" dirty="0" smtClean="0">
                <a:solidFill>
                  <a:srgbClr val="988430"/>
                </a:solidFill>
                <a:latin typeface="Times New Roman" pitchFamily="18" charset="0"/>
                <a:cs typeface="Times New Roman" pitchFamily="18" charset="0"/>
              </a:rPr>
              <a:t>', -yawn', -yaw', -</a:t>
            </a:r>
            <a:r>
              <a:rPr lang="en-US" i="1" dirty="0" err="1" smtClean="0">
                <a:solidFill>
                  <a:srgbClr val="988430"/>
                </a:solidFill>
                <a:latin typeface="Times New Roman" pitchFamily="18" charset="0"/>
                <a:cs typeface="Times New Roman" pitchFamily="18" charset="0"/>
              </a:rPr>
              <a:t>yo-naw</a:t>
            </a:r>
            <a:r>
              <a:rPr lang="en-US" i="1" dirty="0" smtClean="0">
                <a:solidFill>
                  <a:srgbClr val="988430"/>
                </a:solidFill>
                <a:latin typeface="Times New Roman" pitchFamily="18" charset="0"/>
                <a:cs typeface="Times New Roman" pitchFamily="18" charset="0"/>
              </a:rPr>
              <a:t>'</a:t>
            </a:r>
          </a:p>
          <a:p>
            <a:r>
              <a:rPr lang="en-US" dirty="0" smtClean="0">
                <a:solidFill>
                  <a:srgbClr val="988430"/>
                </a:solidFill>
                <a:latin typeface="Times New Roman" pitchFamily="18" charset="0"/>
                <a:cs typeface="Times New Roman" pitchFamily="18" charset="0"/>
              </a:rPr>
              <a:t>From H8281 in the original sense of </a:t>
            </a:r>
            <a:r>
              <a:rPr lang="en-US" i="1" dirty="0" smtClean="0">
                <a:solidFill>
                  <a:srgbClr val="988430"/>
                </a:solidFill>
                <a:latin typeface="Times New Roman" pitchFamily="18" charset="0"/>
                <a:cs typeface="Times New Roman" pitchFamily="18" charset="0"/>
              </a:rPr>
              <a:t>turning; a </a:t>
            </a:r>
            <a:r>
              <a:rPr lang="en-US" i="1" dirty="0" err="1" smtClean="0">
                <a:solidFill>
                  <a:srgbClr val="988430"/>
                </a:solidFill>
                <a:latin typeface="Times New Roman" pitchFamily="18" charset="0"/>
                <a:cs typeface="Times New Roman" pitchFamily="18" charset="0"/>
              </a:rPr>
              <a:t>corslet</a:t>
            </a:r>
            <a:r>
              <a:rPr lang="en-US" i="1" dirty="0" smtClean="0">
                <a:solidFill>
                  <a:srgbClr val="988430"/>
                </a:solidFill>
                <a:latin typeface="Times New Roman" pitchFamily="18" charset="0"/>
                <a:cs typeface="Times New Roman" pitchFamily="18" charset="0"/>
              </a:rPr>
              <a:t> (as if twisted): - breastplate, coat of mail, habergeon, harness. See H5030.</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King James Concordance</a:t>
            </a:r>
            <a:endParaRPr lang="en-US" i="1" dirty="0"/>
          </a:p>
        </p:txBody>
      </p:sp>
      <p:sp>
        <p:nvSpPr>
          <p:cNvPr id="4" name="Content Placeholder 3"/>
          <p:cNvSpPr>
            <a:spLocks noGrp="1"/>
          </p:cNvSpPr>
          <p:nvPr>
            <p:ph sz="half" idx="1"/>
          </p:nvPr>
        </p:nvSpPr>
        <p:spPr/>
        <p:txBody>
          <a:bodyPr/>
          <a:lstStyle/>
          <a:p>
            <a:r>
              <a:rPr lang="en-US" sz="2700" b="1" dirty="0" smtClean="0">
                <a:solidFill>
                  <a:srgbClr val="988430"/>
                </a:solidFill>
                <a:latin typeface="Times New Roman" pitchFamily="18" charset="0"/>
                <a:cs typeface="Times New Roman" pitchFamily="18" charset="0"/>
              </a:rPr>
              <a:t>H8302</a:t>
            </a:r>
          </a:p>
          <a:p>
            <a:r>
              <a:rPr lang="he-IL" sz="2400" dirty="0" smtClean="0">
                <a:solidFill>
                  <a:srgbClr val="988430"/>
                </a:solidFill>
                <a:latin typeface="Times New Roman" pitchFamily="18" charset="0"/>
                <a:cs typeface="Times New Roman" pitchFamily="18" charset="0"/>
              </a:rPr>
              <a:t>שׁריון</a:t>
            </a:r>
            <a:r>
              <a:rPr lang="en-US" sz="2400" dirty="0" smtClean="0">
                <a:solidFill>
                  <a:srgbClr val="988430"/>
                </a:solidFill>
                <a:latin typeface="Times New Roman" pitchFamily="18" charset="0"/>
                <a:cs typeface="Times New Roman" pitchFamily="18" charset="0"/>
              </a:rPr>
              <a:t>  /  </a:t>
            </a:r>
            <a:r>
              <a:rPr lang="he-IL" sz="2400" dirty="0" smtClean="0">
                <a:solidFill>
                  <a:srgbClr val="988430"/>
                </a:solidFill>
                <a:latin typeface="Times New Roman" pitchFamily="18" charset="0"/>
                <a:cs typeface="Times New Roman" pitchFamily="18" charset="0"/>
              </a:rPr>
              <a:t>שׁרינה</a:t>
            </a:r>
            <a:r>
              <a:rPr lang="en-US" sz="2400" dirty="0" smtClean="0">
                <a:solidFill>
                  <a:srgbClr val="988430"/>
                </a:solidFill>
                <a:latin typeface="Times New Roman" pitchFamily="18" charset="0"/>
                <a:cs typeface="Times New Roman" pitchFamily="18" charset="0"/>
              </a:rPr>
              <a:t>  /  </a:t>
            </a:r>
            <a:r>
              <a:rPr lang="he-IL" sz="2400" dirty="0" smtClean="0">
                <a:solidFill>
                  <a:srgbClr val="988430"/>
                </a:solidFill>
                <a:latin typeface="Times New Roman" pitchFamily="18" charset="0"/>
                <a:cs typeface="Times New Roman" pitchFamily="18" charset="0"/>
              </a:rPr>
              <a:t>שׁריה</a:t>
            </a:r>
            <a:r>
              <a:rPr lang="en-US" sz="2400" dirty="0" smtClean="0">
                <a:solidFill>
                  <a:srgbClr val="988430"/>
                </a:solidFill>
                <a:latin typeface="Times New Roman" pitchFamily="18" charset="0"/>
                <a:cs typeface="Times New Roman" pitchFamily="18" charset="0"/>
              </a:rPr>
              <a:t>  /  </a:t>
            </a:r>
            <a:r>
              <a:rPr lang="he-IL" sz="2400" dirty="0" smtClean="0">
                <a:solidFill>
                  <a:srgbClr val="988430"/>
                </a:solidFill>
                <a:latin typeface="Times New Roman" pitchFamily="18" charset="0"/>
                <a:cs typeface="Times New Roman" pitchFamily="18" charset="0"/>
              </a:rPr>
              <a:t>שׁרין</a:t>
            </a:r>
            <a:endParaRPr lang="en-US" sz="2400" dirty="0" smtClean="0">
              <a:solidFill>
                <a:srgbClr val="988430"/>
              </a:solidFill>
              <a:latin typeface="Times New Roman" pitchFamily="18" charset="0"/>
              <a:cs typeface="Times New Roman" pitchFamily="18" charset="0"/>
            </a:endParaRPr>
          </a:p>
          <a:p>
            <a:r>
              <a:rPr lang="en-US" sz="2700" dirty="0" err="1" smtClean="0">
                <a:solidFill>
                  <a:srgbClr val="988430"/>
                </a:solidFill>
                <a:latin typeface="Times New Roman" pitchFamily="18" charset="0"/>
                <a:cs typeface="Times New Roman" pitchFamily="18" charset="0"/>
              </a:rPr>
              <a:t>shiryôn</a:t>
            </a:r>
            <a:r>
              <a:rPr lang="en-US" sz="2700" dirty="0" smtClean="0">
                <a:solidFill>
                  <a:srgbClr val="988430"/>
                </a:solidFill>
                <a:latin typeface="Times New Roman" pitchFamily="18" charset="0"/>
                <a:cs typeface="Times New Roman" pitchFamily="18" charset="0"/>
              </a:rPr>
              <a:t>  /  </a:t>
            </a:r>
            <a:r>
              <a:rPr lang="en-US" sz="2700" dirty="0" err="1" smtClean="0">
                <a:solidFill>
                  <a:srgbClr val="988430"/>
                </a:solidFill>
                <a:latin typeface="Times New Roman" pitchFamily="18" charset="0"/>
                <a:cs typeface="Times New Roman" pitchFamily="18" charset="0"/>
              </a:rPr>
              <a:t>shiryân</a:t>
            </a:r>
            <a:r>
              <a:rPr lang="en-US" sz="2700" dirty="0" smtClean="0">
                <a:solidFill>
                  <a:srgbClr val="988430"/>
                </a:solidFill>
                <a:latin typeface="Times New Roman" pitchFamily="18" charset="0"/>
                <a:cs typeface="Times New Roman" pitchFamily="18" charset="0"/>
              </a:rPr>
              <a:t>  /  </a:t>
            </a:r>
            <a:r>
              <a:rPr lang="en-US" sz="2700" dirty="0" err="1" smtClean="0">
                <a:solidFill>
                  <a:srgbClr val="988430"/>
                </a:solidFill>
                <a:latin typeface="Times New Roman" pitchFamily="18" charset="0"/>
                <a:cs typeface="Times New Roman" pitchFamily="18" charset="0"/>
              </a:rPr>
              <a:t>shiryâh</a:t>
            </a:r>
            <a:r>
              <a:rPr lang="en-US" sz="2700" dirty="0" smtClean="0">
                <a:solidFill>
                  <a:srgbClr val="988430"/>
                </a:solidFill>
                <a:latin typeface="Times New Roman" pitchFamily="18" charset="0"/>
                <a:cs typeface="Times New Roman" pitchFamily="18" charset="0"/>
              </a:rPr>
              <a:t>  /  </a:t>
            </a:r>
            <a:r>
              <a:rPr lang="en-US" sz="2700" dirty="0" err="1" smtClean="0">
                <a:solidFill>
                  <a:srgbClr val="988430"/>
                </a:solidFill>
                <a:latin typeface="Times New Roman" pitchFamily="18" charset="0"/>
                <a:cs typeface="Times New Roman" pitchFamily="18" charset="0"/>
              </a:rPr>
              <a:t>shiryônâh</a:t>
            </a:r>
            <a:endParaRPr lang="en-US" sz="2700" dirty="0" smtClean="0">
              <a:solidFill>
                <a:srgbClr val="988430"/>
              </a:solidFill>
              <a:latin typeface="Times New Roman" pitchFamily="18" charset="0"/>
              <a:cs typeface="Times New Roman" pitchFamily="18" charset="0"/>
            </a:endParaRPr>
          </a:p>
          <a:p>
            <a:r>
              <a:rPr lang="en-US" sz="2700" b="1" dirty="0" smtClean="0">
                <a:solidFill>
                  <a:srgbClr val="988430"/>
                </a:solidFill>
                <a:latin typeface="Times New Roman" pitchFamily="18" charset="0"/>
                <a:cs typeface="Times New Roman" pitchFamily="18" charset="0"/>
              </a:rPr>
              <a:t>Total KJV Occurrences: 9</a:t>
            </a:r>
          </a:p>
          <a:p>
            <a:r>
              <a:rPr lang="en-US" sz="2700" b="1" dirty="0" smtClean="0">
                <a:solidFill>
                  <a:srgbClr val="988430"/>
                </a:solidFill>
                <a:latin typeface="Times New Roman" pitchFamily="18" charset="0"/>
                <a:cs typeface="Times New Roman" pitchFamily="18" charset="0"/>
              </a:rPr>
              <a:t>coat, 3</a:t>
            </a:r>
          </a:p>
          <a:p>
            <a:r>
              <a:rPr lang="en-US" sz="2700" u="sng" dirty="0" smtClean="0">
                <a:solidFill>
                  <a:srgbClr val="988430"/>
                </a:solidFill>
                <a:latin typeface="Times New Roman" pitchFamily="18" charset="0"/>
                <a:cs typeface="Times New Roman" pitchFamily="18" charset="0"/>
              </a:rPr>
              <a:t>1Sa_17:5 (2), 1Sa_17:38</a:t>
            </a:r>
          </a:p>
        </p:txBody>
      </p:sp>
      <p:sp>
        <p:nvSpPr>
          <p:cNvPr id="5" name="Content Placeholder 4"/>
          <p:cNvSpPr>
            <a:spLocks noGrp="1"/>
          </p:cNvSpPr>
          <p:nvPr>
            <p:ph sz="half" idx="2"/>
          </p:nvPr>
        </p:nvSpPr>
        <p:spPr/>
        <p:txBody>
          <a:bodyPr/>
          <a:lstStyle/>
          <a:p>
            <a:r>
              <a:rPr lang="en-US" b="1" dirty="0" smtClean="0">
                <a:solidFill>
                  <a:srgbClr val="988430"/>
                </a:solidFill>
                <a:latin typeface="Times New Roman" pitchFamily="18" charset="0"/>
                <a:cs typeface="Times New Roman" pitchFamily="18" charset="0"/>
              </a:rPr>
              <a:t>habergeons, 2</a:t>
            </a:r>
          </a:p>
          <a:p>
            <a:r>
              <a:rPr lang="en-US" u="sng" dirty="0" smtClean="0">
                <a:solidFill>
                  <a:srgbClr val="988430"/>
                </a:solidFill>
                <a:latin typeface="Times New Roman" pitchFamily="18" charset="0"/>
                <a:cs typeface="Times New Roman" pitchFamily="18" charset="0"/>
              </a:rPr>
              <a:t>2Ch_26:14, Neh_4:16</a:t>
            </a:r>
          </a:p>
          <a:p>
            <a:r>
              <a:rPr lang="en-US" b="1" dirty="0" smtClean="0">
                <a:solidFill>
                  <a:srgbClr val="988430"/>
                </a:solidFill>
                <a:latin typeface="Times New Roman" pitchFamily="18" charset="0"/>
                <a:cs typeface="Times New Roman" pitchFamily="18" charset="0"/>
              </a:rPr>
              <a:t>harness, 2</a:t>
            </a:r>
          </a:p>
          <a:p>
            <a:r>
              <a:rPr lang="en-US" u="sng" dirty="0" smtClean="0">
                <a:solidFill>
                  <a:srgbClr val="988430"/>
                </a:solidFill>
                <a:latin typeface="Times New Roman" pitchFamily="18" charset="0"/>
                <a:cs typeface="Times New Roman" pitchFamily="18" charset="0"/>
              </a:rPr>
              <a:t>1Ki_22:34, 2Ch_18:33</a:t>
            </a:r>
          </a:p>
          <a:p>
            <a:r>
              <a:rPr lang="en-US" b="1" dirty="0" smtClean="0">
                <a:solidFill>
                  <a:srgbClr val="988430"/>
                </a:solidFill>
                <a:latin typeface="Times New Roman" pitchFamily="18" charset="0"/>
                <a:cs typeface="Times New Roman" pitchFamily="18" charset="0"/>
              </a:rPr>
              <a:t>breastplate, 1</a:t>
            </a:r>
          </a:p>
          <a:p>
            <a:r>
              <a:rPr lang="en-US" u="sng" dirty="0" smtClean="0">
                <a:solidFill>
                  <a:srgbClr val="988430"/>
                </a:solidFill>
                <a:latin typeface="Times New Roman" pitchFamily="18" charset="0"/>
                <a:cs typeface="Times New Roman" pitchFamily="18" charset="0"/>
              </a:rPr>
              <a:t>Isa_59:17</a:t>
            </a:r>
          </a:p>
          <a:p>
            <a:r>
              <a:rPr lang="en-US" b="1" dirty="0" smtClean="0">
                <a:solidFill>
                  <a:srgbClr val="988430"/>
                </a:solidFill>
                <a:latin typeface="Times New Roman" pitchFamily="18" charset="0"/>
                <a:cs typeface="Times New Roman" pitchFamily="18" charset="0"/>
              </a:rPr>
              <a:t>habergeon, 1</a:t>
            </a:r>
          </a:p>
          <a:p>
            <a:r>
              <a:rPr lang="en-US" u="sng" dirty="0" smtClean="0">
                <a:solidFill>
                  <a:srgbClr val="988430"/>
                </a:solidFill>
                <a:latin typeface="Times New Roman" pitchFamily="18" charset="0"/>
                <a:cs typeface="Times New Roman" pitchFamily="18" charset="0"/>
              </a:rPr>
              <a:t>Job_41:26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228600" y="3581400"/>
            <a:ext cx="8686800" cy="2362200"/>
          </a:xfrm>
        </p:spPr>
        <p:txBody>
          <a:bodyPr/>
          <a:lstStyle/>
          <a:p>
            <a:pPr algn="ctr" eaLnBrk="1" hangingPunct="1">
              <a:buFontTx/>
              <a:buNone/>
            </a:pPr>
            <a:r>
              <a:rPr lang="en-US" sz="2400" i="1" dirty="0" smtClean="0">
                <a:latin typeface="Times New Roman" pitchFamily="18" charset="0"/>
                <a:cs typeface="Times New Roman" pitchFamily="18" charset="0"/>
              </a:rPr>
              <a:t>The Rev. Mrs. Dr.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2A742"/>
                </a:solidFill>
                <a:latin typeface="Times New Roman" pitchFamily="18" charset="0"/>
                <a:cs typeface="Times New Roman" pitchFamily="18" charset="0"/>
              </a:rPr>
              <a:t>Ephesians 6:13-14</a:t>
            </a:r>
            <a:endParaRPr lang="en-US" dirty="0"/>
          </a:p>
        </p:txBody>
      </p:sp>
      <p:sp>
        <p:nvSpPr>
          <p:cNvPr id="3" name="Content Placeholder 2"/>
          <p:cNvSpPr>
            <a:spLocks noGrp="1"/>
          </p:cNvSpPr>
          <p:nvPr>
            <p:ph idx="1"/>
          </p:nvPr>
        </p:nvSpPr>
        <p:spPr>
          <a:xfrm>
            <a:off x="457200" y="2057400"/>
            <a:ext cx="8229600" cy="4068763"/>
          </a:xfrm>
        </p:spPr>
        <p:txBody>
          <a:bodyPr/>
          <a:lstStyle/>
          <a:p>
            <a:r>
              <a:rPr lang="en-US" i="1" dirty="0" smtClean="0">
                <a:solidFill>
                  <a:srgbClr val="C2A742"/>
                </a:solidFill>
                <a:latin typeface="Times New Roman" pitchFamily="18" charset="0"/>
                <a:cs typeface="Times New Roman" pitchFamily="18" charset="0"/>
              </a:rPr>
              <a:t>Wherefore take unto you the whole </a:t>
            </a:r>
            <a:r>
              <a:rPr lang="en-US" i="1" dirty="0" err="1" smtClean="0">
                <a:solidFill>
                  <a:srgbClr val="C2A742"/>
                </a:solidFill>
                <a:latin typeface="Times New Roman" pitchFamily="18" charset="0"/>
                <a:cs typeface="Times New Roman" pitchFamily="18" charset="0"/>
              </a:rPr>
              <a:t>armour</a:t>
            </a:r>
            <a:r>
              <a:rPr lang="en-US" i="1" dirty="0" smtClean="0">
                <a:solidFill>
                  <a:srgbClr val="C2A742"/>
                </a:solidFill>
                <a:latin typeface="Times New Roman" pitchFamily="18" charset="0"/>
                <a:cs typeface="Times New Roman" pitchFamily="18" charset="0"/>
              </a:rPr>
              <a:t> of God, that ye may be able to withstand in the evil day, and having done all, to stand. </a:t>
            </a:r>
          </a:p>
          <a:p>
            <a:r>
              <a:rPr lang="en-US" i="1" dirty="0" smtClean="0">
                <a:solidFill>
                  <a:srgbClr val="C2A742"/>
                </a:solidFill>
                <a:latin typeface="Times New Roman" pitchFamily="18" charset="0"/>
                <a:cs typeface="Times New Roman" pitchFamily="18" charset="0"/>
              </a:rPr>
              <a:t>Stand therefore, having your loins girt about with truth, and having on the breastplate of righteousness;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2A742"/>
                </a:solidFill>
                <a:latin typeface="Times New Roman" pitchFamily="18" charset="0"/>
                <a:cs typeface="Times New Roman" pitchFamily="18" charset="0"/>
              </a:rPr>
              <a:t>I Thessalonians 5:8-10</a:t>
            </a:r>
            <a:endParaRPr lang="en-US" dirty="0"/>
          </a:p>
        </p:txBody>
      </p:sp>
      <p:sp>
        <p:nvSpPr>
          <p:cNvPr id="3" name="Content Placeholder 2"/>
          <p:cNvSpPr>
            <a:spLocks noGrp="1"/>
          </p:cNvSpPr>
          <p:nvPr>
            <p:ph idx="1"/>
          </p:nvPr>
        </p:nvSpPr>
        <p:spPr/>
        <p:txBody>
          <a:bodyPr/>
          <a:lstStyle/>
          <a:p>
            <a:r>
              <a:rPr lang="en-US" i="1" dirty="0" smtClean="0">
                <a:solidFill>
                  <a:srgbClr val="C2A742"/>
                </a:solidFill>
                <a:latin typeface="Times New Roman" pitchFamily="18" charset="0"/>
                <a:cs typeface="Times New Roman" pitchFamily="18" charset="0"/>
              </a:rPr>
              <a:t>But let us, who are of the day, be sober, putting on the breastplate of faith and love; and for an helmet, the hope of salvation. </a:t>
            </a:r>
          </a:p>
          <a:p>
            <a:r>
              <a:rPr lang="en-US" i="1" dirty="0" smtClean="0">
                <a:solidFill>
                  <a:srgbClr val="C2A742"/>
                </a:solidFill>
                <a:latin typeface="Times New Roman" pitchFamily="18" charset="0"/>
                <a:cs typeface="Times New Roman" pitchFamily="18" charset="0"/>
              </a:rPr>
              <a:t>For God hath not appointed us to wrath, but to obtain salvation by our Lord Jesus Christ, </a:t>
            </a:r>
          </a:p>
          <a:p>
            <a:r>
              <a:rPr lang="en-US" i="1" smtClean="0">
                <a:solidFill>
                  <a:srgbClr val="C2A742"/>
                </a:solidFill>
                <a:latin typeface="Times New Roman" pitchFamily="18" charset="0"/>
                <a:cs typeface="Times New Roman" pitchFamily="18" charset="0"/>
              </a:rPr>
              <a:t>Who </a:t>
            </a:r>
            <a:r>
              <a:rPr lang="en-US" i="1" dirty="0" smtClean="0">
                <a:solidFill>
                  <a:srgbClr val="C2A742"/>
                </a:solidFill>
                <a:latin typeface="Times New Roman" pitchFamily="18" charset="0"/>
                <a:cs typeface="Times New Roman" pitchFamily="18" charset="0"/>
              </a:rPr>
              <a:t>died for us, that, whether we wake or sleep, we should live together with him.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988430"/>
                </a:solidFill>
                <a:latin typeface="Times New Roman" pitchFamily="18" charset="0"/>
                <a:cs typeface="Times New Roman" pitchFamily="18" charset="0"/>
              </a:rPr>
              <a:t>Strong’s Hebrew and Greek Dictionaries</a:t>
            </a:r>
            <a:endParaRPr lang="en-US" sz="3600" i="1" dirty="0">
              <a:solidFill>
                <a:srgbClr val="98843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dirty="0" smtClean="0">
                <a:solidFill>
                  <a:srgbClr val="988430"/>
                </a:solidFill>
                <a:latin typeface="Times New Roman" pitchFamily="18" charset="0"/>
                <a:cs typeface="Times New Roman" pitchFamily="18" charset="0"/>
              </a:rPr>
              <a:t>G2382</a:t>
            </a:r>
          </a:p>
          <a:p>
            <a:r>
              <a:rPr lang="vi-VN" dirty="0" smtClean="0">
                <a:solidFill>
                  <a:srgbClr val="988430"/>
                </a:solidFill>
                <a:latin typeface="Times New Roman" pitchFamily="18" charset="0"/>
                <a:cs typeface="Times New Roman" pitchFamily="18" charset="0"/>
              </a:rPr>
              <a:t>θώραξ</a:t>
            </a:r>
          </a:p>
          <a:p>
            <a:r>
              <a:rPr lang="en-US" dirty="0" err="1" smtClean="0">
                <a:solidFill>
                  <a:srgbClr val="988430"/>
                </a:solidFill>
                <a:latin typeface="Times New Roman" pitchFamily="18" charset="0"/>
                <a:cs typeface="Times New Roman" pitchFamily="18" charset="0"/>
              </a:rPr>
              <a:t>thōrax</a:t>
            </a:r>
            <a:endParaRPr lang="en-US" dirty="0" smtClean="0">
              <a:solidFill>
                <a:srgbClr val="988430"/>
              </a:solidFill>
              <a:latin typeface="Times New Roman" pitchFamily="18" charset="0"/>
              <a:cs typeface="Times New Roman" pitchFamily="18" charset="0"/>
            </a:endParaRPr>
          </a:p>
          <a:p>
            <a:r>
              <a:rPr lang="en-US" i="1" dirty="0" err="1" smtClean="0">
                <a:solidFill>
                  <a:srgbClr val="988430"/>
                </a:solidFill>
                <a:latin typeface="Times New Roman" pitchFamily="18" charset="0"/>
                <a:cs typeface="Times New Roman" pitchFamily="18" charset="0"/>
              </a:rPr>
              <a:t>tho'-rax</a:t>
            </a:r>
            <a:endParaRPr lang="en-US" i="1" dirty="0" smtClean="0">
              <a:solidFill>
                <a:srgbClr val="988430"/>
              </a:solidFill>
              <a:latin typeface="Times New Roman" pitchFamily="18" charset="0"/>
              <a:cs typeface="Times New Roman" pitchFamily="18" charset="0"/>
            </a:endParaRPr>
          </a:p>
          <a:p>
            <a:r>
              <a:rPr lang="en-US" dirty="0" smtClean="0">
                <a:solidFill>
                  <a:srgbClr val="988430"/>
                </a:solidFill>
                <a:latin typeface="Times New Roman" pitchFamily="18" charset="0"/>
                <a:cs typeface="Times New Roman" pitchFamily="18" charset="0"/>
              </a:rPr>
              <a:t>Of uncertain affinity; the </a:t>
            </a:r>
            <a:r>
              <a:rPr lang="en-US" i="1" dirty="0" smtClean="0">
                <a:solidFill>
                  <a:srgbClr val="988430"/>
                </a:solidFill>
                <a:latin typeface="Times New Roman" pitchFamily="18" charset="0"/>
                <a:cs typeface="Times New Roman" pitchFamily="18" charset="0"/>
              </a:rPr>
              <a:t>chest (“thorax”), that is, (by implication) a </a:t>
            </a:r>
            <a:r>
              <a:rPr lang="en-US" i="1" dirty="0" err="1" smtClean="0">
                <a:solidFill>
                  <a:srgbClr val="988430"/>
                </a:solidFill>
                <a:latin typeface="Times New Roman" pitchFamily="18" charset="0"/>
                <a:cs typeface="Times New Roman" pitchFamily="18" charset="0"/>
              </a:rPr>
              <a:t>corslet</a:t>
            </a:r>
            <a:r>
              <a:rPr lang="en-US" i="1" dirty="0" smtClean="0">
                <a:solidFill>
                  <a:srgbClr val="988430"/>
                </a:solidFill>
                <a:latin typeface="Times New Roman" pitchFamily="18" charset="0"/>
                <a:cs typeface="Times New Roman" pitchFamily="18" charset="0"/>
              </a:rPr>
              <a:t>: - breastplate.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Thayer’s Greek Definitions</a:t>
            </a:r>
            <a:endParaRPr lang="en-US" i="1" dirty="0"/>
          </a:p>
        </p:txBody>
      </p:sp>
      <p:sp>
        <p:nvSpPr>
          <p:cNvPr id="3" name="Content Placeholder 2"/>
          <p:cNvSpPr>
            <a:spLocks noGrp="1"/>
          </p:cNvSpPr>
          <p:nvPr>
            <p:ph idx="1"/>
          </p:nvPr>
        </p:nvSpPr>
        <p:spPr/>
        <p:txBody>
          <a:bodyPr/>
          <a:lstStyle/>
          <a:p>
            <a:r>
              <a:rPr lang="en-US" sz="2200" b="1" dirty="0" smtClean="0">
                <a:solidFill>
                  <a:srgbClr val="988430"/>
                </a:solidFill>
                <a:latin typeface="Times New Roman" pitchFamily="18" charset="0"/>
                <a:cs typeface="Times New Roman" pitchFamily="18" charset="0"/>
              </a:rPr>
              <a:t>G2382</a:t>
            </a:r>
          </a:p>
          <a:p>
            <a:r>
              <a:rPr lang="vi-VN" sz="2200" dirty="0" smtClean="0">
                <a:solidFill>
                  <a:srgbClr val="988430"/>
                </a:solidFill>
                <a:latin typeface="Times New Roman" pitchFamily="18" charset="0"/>
                <a:cs typeface="Times New Roman" pitchFamily="18" charset="0"/>
              </a:rPr>
              <a:t>θώραξ</a:t>
            </a:r>
          </a:p>
          <a:p>
            <a:r>
              <a:rPr lang="en-US" sz="2200" dirty="0" err="1" smtClean="0">
                <a:solidFill>
                  <a:srgbClr val="988430"/>
                </a:solidFill>
                <a:latin typeface="Times New Roman" pitchFamily="18" charset="0"/>
                <a:cs typeface="Times New Roman" pitchFamily="18" charset="0"/>
              </a:rPr>
              <a:t>thōrax</a:t>
            </a:r>
            <a:endParaRPr lang="en-US" sz="2200" dirty="0" smtClean="0">
              <a:solidFill>
                <a:srgbClr val="988430"/>
              </a:solidFill>
              <a:latin typeface="Times New Roman" pitchFamily="18" charset="0"/>
              <a:cs typeface="Times New Roman" pitchFamily="18" charset="0"/>
            </a:endParaRPr>
          </a:p>
          <a:p>
            <a:r>
              <a:rPr lang="en-US" sz="2200" b="1" dirty="0" smtClean="0">
                <a:solidFill>
                  <a:srgbClr val="988430"/>
                </a:solidFill>
                <a:latin typeface="Times New Roman" pitchFamily="18" charset="0"/>
                <a:cs typeface="Times New Roman" pitchFamily="18" charset="0"/>
              </a:rPr>
              <a:t>Thayer Definition:</a:t>
            </a:r>
          </a:p>
          <a:p>
            <a:r>
              <a:rPr lang="en-US" sz="2200" dirty="0" smtClean="0">
                <a:solidFill>
                  <a:srgbClr val="988430"/>
                </a:solidFill>
                <a:latin typeface="Times New Roman" pitchFamily="18" charset="0"/>
                <a:cs typeface="Times New Roman" pitchFamily="18" charset="0"/>
              </a:rPr>
              <a:t>1) the breast, the part of the body from the neck to the navel, where the ribs end</a:t>
            </a:r>
          </a:p>
          <a:p>
            <a:r>
              <a:rPr lang="en-US" sz="2200" dirty="0" smtClean="0">
                <a:solidFill>
                  <a:srgbClr val="988430"/>
                </a:solidFill>
                <a:latin typeface="Times New Roman" pitchFamily="18" charset="0"/>
                <a:cs typeface="Times New Roman" pitchFamily="18" charset="0"/>
              </a:rPr>
              <a:t>2) a breastplate or corset consisting of two parts and protecting the body on both sides from the neck to the middle</a:t>
            </a:r>
          </a:p>
          <a:p>
            <a:r>
              <a:rPr lang="en-US" sz="2200" b="1" dirty="0" smtClean="0">
                <a:solidFill>
                  <a:srgbClr val="988430"/>
                </a:solidFill>
                <a:latin typeface="Times New Roman" pitchFamily="18" charset="0"/>
                <a:cs typeface="Times New Roman" pitchFamily="18" charset="0"/>
              </a:rPr>
              <a:t>Part of Speech: noun masculine</a:t>
            </a:r>
          </a:p>
          <a:p>
            <a:r>
              <a:rPr lang="en-US" sz="2200" b="1" dirty="0" smtClean="0">
                <a:solidFill>
                  <a:srgbClr val="988430"/>
                </a:solidFill>
                <a:latin typeface="Times New Roman" pitchFamily="18" charset="0"/>
                <a:cs typeface="Times New Roman" pitchFamily="18" charset="0"/>
              </a:rPr>
              <a:t>A Related Word by Thayer’s/Strong’s Number: of uncertain affinity</a:t>
            </a:r>
          </a:p>
          <a:p>
            <a:r>
              <a:rPr lang="en-US" sz="2200" b="1" dirty="0" smtClean="0">
                <a:solidFill>
                  <a:srgbClr val="988430"/>
                </a:solidFill>
                <a:latin typeface="Times New Roman" pitchFamily="18" charset="0"/>
                <a:cs typeface="Times New Roman" pitchFamily="18" charset="0"/>
              </a:rPr>
              <a:t>Citing in TDNT: 5:308, 702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King James Concordance</a:t>
            </a:r>
            <a:endParaRPr lang="en-US" i="1" dirty="0"/>
          </a:p>
        </p:txBody>
      </p:sp>
      <p:sp>
        <p:nvSpPr>
          <p:cNvPr id="3" name="Content Placeholder 2"/>
          <p:cNvSpPr>
            <a:spLocks noGrp="1"/>
          </p:cNvSpPr>
          <p:nvPr>
            <p:ph idx="1"/>
          </p:nvPr>
        </p:nvSpPr>
        <p:spPr/>
        <p:txBody>
          <a:bodyPr/>
          <a:lstStyle/>
          <a:p>
            <a:r>
              <a:rPr lang="en-US" b="1" dirty="0" smtClean="0">
                <a:solidFill>
                  <a:srgbClr val="988430"/>
                </a:solidFill>
                <a:latin typeface="Times New Roman" pitchFamily="18" charset="0"/>
                <a:cs typeface="Times New Roman" pitchFamily="18" charset="0"/>
              </a:rPr>
              <a:t>G2382</a:t>
            </a:r>
          </a:p>
          <a:p>
            <a:r>
              <a:rPr lang="vi-VN" dirty="0" smtClean="0">
                <a:solidFill>
                  <a:srgbClr val="988430"/>
                </a:solidFill>
                <a:latin typeface="Times New Roman" pitchFamily="18" charset="0"/>
                <a:cs typeface="Times New Roman" pitchFamily="18" charset="0"/>
              </a:rPr>
              <a:t>θώραξ</a:t>
            </a:r>
          </a:p>
          <a:p>
            <a:r>
              <a:rPr lang="en-US" dirty="0" err="1" smtClean="0">
                <a:solidFill>
                  <a:srgbClr val="988430"/>
                </a:solidFill>
                <a:latin typeface="Times New Roman" pitchFamily="18" charset="0"/>
                <a:cs typeface="Times New Roman" pitchFamily="18" charset="0"/>
              </a:rPr>
              <a:t>thōrax</a:t>
            </a:r>
            <a:endParaRPr lang="en-US" dirty="0" smtClean="0">
              <a:solidFill>
                <a:srgbClr val="988430"/>
              </a:solidFill>
              <a:latin typeface="Times New Roman" pitchFamily="18" charset="0"/>
              <a:cs typeface="Times New Roman" pitchFamily="18" charset="0"/>
            </a:endParaRPr>
          </a:p>
          <a:p>
            <a:r>
              <a:rPr lang="en-US" b="1" dirty="0" smtClean="0">
                <a:solidFill>
                  <a:srgbClr val="988430"/>
                </a:solidFill>
                <a:latin typeface="Times New Roman" pitchFamily="18" charset="0"/>
                <a:cs typeface="Times New Roman" pitchFamily="18" charset="0"/>
              </a:rPr>
              <a:t>Total KJV Occurrences: 5</a:t>
            </a:r>
          </a:p>
          <a:p>
            <a:r>
              <a:rPr lang="en-US" b="1" dirty="0" smtClean="0">
                <a:solidFill>
                  <a:srgbClr val="988430"/>
                </a:solidFill>
                <a:latin typeface="Times New Roman" pitchFamily="18" charset="0"/>
                <a:cs typeface="Times New Roman" pitchFamily="18" charset="0"/>
              </a:rPr>
              <a:t>breastplates, 3</a:t>
            </a:r>
          </a:p>
          <a:p>
            <a:r>
              <a:rPr lang="en-US" u="sng" dirty="0" smtClean="0">
                <a:solidFill>
                  <a:srgbClr val="988430"/>
                </a:solidFill>
                <a:latin typeface="Times New Roman" pitchFamily="18" charset="0"/>
                <a:cs typeface="Times New Roman" pitchFamily="18" charset="0"/>
              </a:rPr>
              <a:t>Rev_9:9 (2), Rev_9:17</a:t>
            </a:r>
          </a:p>
          <a:p>
            <a:r>
              <a:rPr lang="en-US" b="1" dirty="0" smtClean="0">
                <a:solidFill>
                  <a:srgbClr val="988430"/>
                </a:solidFill>
                <a:latin typeface="Times New Roman" pitchFamily="18" charset="0"/>
                <a:cs typeface="Times New Roman" pitchFamily="18" charset="0"/>
              </a:rPr>
              <a:t>breastplate, 2</a:t>
            </a:r>
          </a:p>
          <a:p>
            <a:r>
              <a:rPr lang="en-US" u="sng" dirty="0" smtClean="0">
                <a:solidFill>
                  <a:srgbClr val="988430"/>
                </a:solidFill>
                <a:latin typeface="Times New Roman" pitchFamily="18" charset="0"/>
                <a:cs typeface="Times New Roman" pitchFamily="18" charset="0"/>
              </a:rPr>
              <a:t>Eph_6:14, 1Th_5:8</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I Thessalonians 5:8</a:t>
            </a:r>
            <a:endParaRPr lang="en-US" dirty="0"/>
          </a:p>
        </p:txBody>
      </p:sp>
      <p:sp>
        <p:nvSpPr>
          <p:cNvPr id="3" name="Content Placeholder 2"/>
          <p:cNvSpPr>
            <a:spLocks noGrp="1"/>
          </p:cNvSpPr>
          <p:nvPr>
            <p:ph idx="1"/>
          </p:nvPr>
        </p:nvSpPr>
        <p:spPr>
          <a:xfrm>
            <a:off x="457200" y="2895600"/>
            <a:ext cx="8229600" cy="3230563"/>
          </a:xfrm>
        </p:spPr>
        <p:txBody>
          <a:bodyPr/>
          <a:lstStyle/>
          <a:p>
            <a:r>
              <a:rPr lang="en-US" i="1" dirty="0" smtClean="0">
                <a:solidFill>
                  <a:srgbClr val="988430"/>
                </a:solidFill>
                <a:latin typeface="Times New Roman" pitchFamily="18" charset="0"/>
                <a:cs typeface="Times New Roman" pitchFamily="18" charset="0"/>
              </a:rPr>
              <a:t>But let us, who are of the day, be sober, putting on the breastplate of faith and love; and for an helmet, the hope of salvation.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i="1" dirty="0">
                <a:solidFill>
                  <a:srgbClr val="C2A742"/>
                </a:solidFill>
                <a:latin typeface="Times New Roman" pitchFamily="18" charset="0"/>
                <a:cs typeface="Times New Roman" pitchFamily="18" charset="0"/>
              </a:rPr>
              <a:t>Ephesians 6.14-20</a:t>
            </a:r>
          </a:p>
        </p:txBody>
      </p:sp>
      <p:sp>
        <p:nvSpPr>
          <p:cNvPr id="31747" name="Rectangle 3"/>
          <p:cNvSpPr>
            <a:spLocks noGrp="1" noChangeArrowheads="1"/>
          </p:cNvSpPr>
          <p:nvPr>
            <p:ph type="body" idx="1"/>
          </p:nvPr>
        </p:nvSpPr>
        <p:spPr>
          <a:xfrm>
            <a:off x="457200" y="1447800"/>
            <a:ext cx="8229600" cy="4876800"/>
          </a:xfrm>
        </p:spPr>
        <p:txBody>
          <a:bodyPr/>
          <a:lstStyle/>
          <a:p>
            <a:r>
              <a:rPr lang="en-US" sz="2100" i="1" dirty="0">
                <a:solidFill>
                  <a:srgbClr val="988430"/>
                </a:solidFill>
                <a:latin typeface="Times New Roman" pitchFamily="18" charset="0"/>
                <a:cs typeface="Times New Roman" pitchFamily="18" charset="0"/>
              </a:rPr>
              <a:t>Stand therefore, having your loins girt about with truth, and having on the breastplate of righteousness;</a:t>
            </a:r>
          </a:p>
          <a:p>
            <a:r>
              <a:rPr lang="en-US" sz="2100" i="1" dirty="0">
                <a:solidFill>
                  <a:srgbClr val="988430"/>
                </a:solidFill>
                <a:latin typeface="Times New Roman" pitchFamily="18" charset="0"/>
                <a:cs typeface="Times New Roman" pitchFamily="18" charset="0"/>
              </a:rPr>
              <a:t>And your feet shod with the preparation of the gospel of peace; </a:t>
            </a:r>
          </a:p>
          <a:p>
            <a:r>
              <a:rPr lang="en-US" sz="2100" i="1" dirty="0">
                <a:solidFill>
                  <a:srgbClr val="988430"/>
                </a:solidFill>
                <a:latin typeface="Times New Roman" pitchFamily="18" charset="0"/>
                <a:cs typeface="Times New Roman" pitchFamily="18" charset="0"/>
              </a:rPr>
              <a:t>Above all, taking the shield of faith, wherewith ye shall be able to quench all the fiery darts of the wicked. </a:t>
            </a:r>
          </a:p>
          <a:p>
            <a:r>
              <a:rPr lang="en-US" sz="2100" i="1" dirty="0">
                <a:solidFill>
                  <a:srgbClr val="988430"/>
                </a:solidFill>
                <a:latin typeface="Times New Roman" pitchFamily="18" charset="0"/>
                <a:cs typeface="Times New Roman" pitchFamily="18" charset="0"/>
              </a:rPr>
              <a:t>And take the helmet of salvation, and the sword of the Spirit, which is the word of God: </a:t>
            </a:r>
          </a:p>
          <a:p>
            <a:r>
              <a:rPr lang="en-US" sz="2100" i="1" dirty="0">
                <a:solidFill>
                  <a:srgbClr val="988430"/>
                </a:solidFill>
                <a:latin typeface="Times New Roman" pitchFamily="18" charset="0"/>
                <a:cs typeface="Times New Roman" pitchFamily="18" charset="0"/>
              </a:rPr>
              <a:t>Praying always with all prayer and supplication in the Spirit, and watching thereunto with all perseverance and supplication for all saints; </a:t>
            </a:r>
          </a:p>
          <a:p>
            <a:r>
              <a:rPr lang="en-US" sz="2100" i="1" dirty="0">
                <a:solidFill>
                  <a:srgbClr val="988430"/>
                </a:solidFill>
                <a:latin typeface="Times New Roman" pitchFamily="18" charset="0"/>
                <a:cs typeface="Times New Roman" pitchFamily="18" charset="0"/>
              </a:rPr>
              <a:t>And for me, that utterance may be given unto me, that I may open my mouth boldly, to make known the mystery of the gospel, </a:t>
            </a:r>
          </a:p>
          <a:p>
            <a:r>
              <a:rPr lang="en-US" sz="2100" i="1" dirty="0">
                <a:solidFill>
                  <a:srgbClr val="988430"/>
                </a:solidFill>
                <a:latin typeface="Times New Roman" pitchFamily="18" charset="0"/>
                <a:cs typeface="Times New Roman" pitchFamily="18" charset="0"/>
              </a:rPr>
              <a:t>For which I am an ambassador in bonds: that therein I may speak boldly, as I ought to speak.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
        <p:nvSpPr>
          <p:cNvPr id="4098" name="Rectangle 2"/>
          <p:cNvSpPr>
            <a:spLocks noGrp="1" noChangeArrowheads="1"/>
          </p:cNvSpPr>
          <p:nvPr>
            <p:ph type="title"/>
          </p:nvPr>
        </p:nvSpPr>
        <p:spPr>
          <a:xfrm>
            <a:off x="457200" y="990600"/>
            <a:ext cx="8229600" cy="1524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endParaRPr lang="en-US" i="1" dirty="0"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1219201"/>
            <a:ext cx="7772400" cy="2381250"/>
          </a:xfrm>
        </p:spPr>
        <p:txBody>
          <a:bodyPr/>
          <a:lstStyle/>
          <a:p>
            <a:pPr eaLnBrk="1" hangingPunct="1"/>
            <a:r>
              <a:rPr lang="en-US" dirty="0" smtClean="0">
                <a:solidFill>
                  <a:schemeClr val="tx1"/>
                </a:solidFill>
                <a:latin typeface="Times New Roman" pitchFamily="18" charset="0"/>
                <a:cs typeface="Times New Roman" pitchFamily="18" charset="0"/>
              </a:rPr>
              <a:t/>
            </a:r>
            <a:br>
              <a:rPr lang="en-US" dirty="0" smtClean="0">
                <a:solidFill>
                  <a:schemeClr val="tx1"/>
                </a:solidFill>
                <a:latin typeface="Times New Roman" pitchFamily="18" charset="0"/>
                <a:cs typeface="Times New Roman" pitchFamily="18" charset="0"/>
              </a:rPr>
            </a:br>
            <a:r>
              <a:rPr lang="en-US" i="1" dirty="0" smtClean="0">
                <a:solidFill>
                  <a:schemeClr val="bg2"/>
                </a:solidFill>
                <a:latin typeface="Times New Roman" pitchFamily="18" charset="0"/>
                <a:cs typeface="Times New Roman" pitchFamily="18" charset="0"/>
              </a:rPr>
              <a:t> </a:t>
            </a:r>
            <a:r>
              <a:rPr lang="en-US" i="1" dirty="0" smtClean="0">
                <a:solidFill>
                  <a:srgbClr val="C2A742"/>
                </a:solidFill>
                <a:latin typeface="Times New Roman" pitchFamily="18" charset="0"/>
                <a:cs typeface="Times New Roman" pitchFamily="18" charset="0"/>
              </a:rPr>
              <a:t>The Good Shepherd Ministry </a:t>
            </a:r>
            <a:br>
              <a:rPr lang="en-US" i="1" dirty="0" smtClean="0">
                <a:solidFill>
                  <a:srgbClr val="C2A742"/>
                </a:solidFill>
                <a:latin typeface="Times New Roman" pitchFamily="18" charset="0"/>
                <a:cs typeface="Times New Roman" pitchFamily="18" charset="0"/>
              </a:rPr>
            </a:br>
            <a:r>
              <a:rPr lang="en-US" dirty="0" smtClean="0">
                <a:solidFill>
                  <a:schemeClr val="tx1"/>
                </a:solidFill>
                <a:latin typeface="Times New Roman" pitchFamily="18" charset="0"/>
                <a:cs typeface="Times New Roman" pitchFamily="18" charset="0"/>
              </a:rPr>
              <a:t/>
            </a:r>
            <a:br>
              <a:rPr lang="en-US" dirty="0" smtClean="0">
                <a:solidFill>
                  <a:schemeClr val="tx1"/>
                </a:solidFill>
                <a:latin typeface="Times New Roman" pitchFamily="18" charset="0"/>
                <a:cs typeface="Times New Roman" pitchFamily="18" charset="0"/>
              </a:rPr>
            </a:br>
            <a:endParaRPr lang="en-US" sz="3600" i="1" dirty="0" smtClean="0">
              <a:solidFill>
                <a:srgbClr val="C2A742"/>
              </a:solidFill>
              <a:latin typeface="Times New Roman" pitchFamily="18" charset="0"/>
              <a:cs typeface="Times New Roman" pitchFamily="18" charset="0"/>
            </a:endParaRPr>
          </a:p>
        </p:txBody>
      </p:sp>
      <p:sp>
        <p:nvSpPr>
          <p:cNvPr id="2" name="Subtitle 1"/>
          <p:cNvSpPr>
            <a:spLocks noGrp="1"/>
          </p:cNvSpPr>
          <p:nvPr>
            <p:ph type="subTitle" idx="1"/>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b="1" i="1" dirty="0">
                <a:solidFill>
                  <a:srgbClr val="C2A742"/>
                </a:solidFill>
                <a:latin typeface="Times New Roman" pitchFamily="18" charset="0"/>
                <a:cs typeface="Times New Roman" pitchFamily="18" charset="0"/>
              </a:rPr>
              <a:t>Put On Whole Armor of God</a:t>
            </a:r>
          </a:p>
        </p:txBody>
      </p:sp>
      <p:sp>
        <p:nvSpPr>
          <p:cNvPr id="7171" name="Rectangle 3"/>
          <p:cNvSpPr>
            <a:spLocks noGrp="1" noChangeArrowheads="1"/>
          </p:cNvSpPr>
          <p:nvPr>
            <p:ph type="body" idx="1"/>
          </p:nvPr>
        </p:nvSpPr>
        <p:spPr>
          <a:xfrm>
            <a:off x="457200" y="1524000"/>
            <a:ext cx="8229600" cy="4602163"/>
          </a:xfrm>
        </p:spPr>
        <p:txBody>
          <a:bodyPr/>
          <a:lstStyle/>
          <a:p>
            <a:r>
              <a:rPr lang="en-US" sz="2400" i="1" dirty="0">
                <a:solidFill>
                  <a:srgbClr val="C2A742"/>
                </a:solidFill>
                <a:latin typeface="Times New Roman" pitchFamily="18" charset="0"/>
                <a:cs typeface="Times New Roman" pitchFamily="18" charset="0"/>
              </a:rPr>
              <a:t>Eph 6:10  Finally, my brethren, be strong in the Lord, and in the power of his might. </a:t>
            </a:r>
          </a:p>
          <a:p>
            <a:r>
              <a:rPr lang="en-US" sz="2400" i="1" dirty="0">
                <a:solidFill>
                  <a:srgbClr val="C2A742"/>
                </a:solidFill>
                <a:latin typeface="Times New Roman" pitchFamily="18" charset="0"/>
                <a:cs typeface="Times New Roman" pitchFamily="18" charset="0"/>
              </a:rPr>
              <a:t>Eph 6:11  Put on the whole </a:t>
            </a:r>
            <a:r>
              <a:rPr lang="en-US" sz="2400" i="1" dirty="0" err="1">
                <a:solidFill>
                  <a:srgbClr val="C2A742"/>
                </a:solidFill>
                <a:latin typeface="Times New Roman" pitchFamily="18" charset="0"/>
                <a:cs typeface="Times New Roman" pitchFamily="18" charset="0"/>
              </a:rPr>
              <a:t>armour</a:t>
            </a:r>
            <a:r>
              <a:rPr lang="en-US" sz="2400" i="1" dirty="0">
                <a:solidFill>
                  <a:srgbClr val="C2A742"/>
                </a:solidFill>
                <a:latin typeface="Times New Roman" pitchFamily="18" charset="0"/>
                <a:cs typeface="Times New Roman" pitchFamily="18" charset="0"/>
              </a:rPr>
              <a:t> of God, that ye may be able to stand against the wiles of the devil. </a:t>
            </a:r>
          </a:p>
          <a:p>
            <a:r>
              <a:rPr lang="en-US" sz="2400" i="1" dirty="0">
                <a:solidFill>
                  <a:srgbClr val="C2A742"/>
                </a:solidFill>
                <a:latin typeface="Times New Roman" pitchFamily="18" charset="0"/>
                <a:cs typeface="Times New Roman" pitchFamily="18" charset="0"/>
              </a:rPr>
              <a:t>Eph 6:12  For we wrestle not against flesh and blood, but against principalities, against powers, against the rulers of the darkness of this world, against spiritual wickedness in high [places]. </a:t>
            </a:r>
          </a:p>
          <a:p>
            <a:r>
              <a:rPr lang="en-US" sz="2400" i="1" dirty="0">
                <a:solidFill>
                  <a:srgbClr val="C2A742"/>
                </a:solidFill>
                <a:latin typeface="Times New Roman" pitchFamily="18" charset="0"/>
                <a:cs typeface="Times New Roman" pitchFamily="18" charset="0"/>
              </a:rPr>
              <a:t>Eph 6:13  Wherefore take unto you the whole </a:t>
            </a:r>
            <a:r>
              <a:rPr lang="en-US" sz="2400" i="1" dirty="0" err="1">
                <a:solidFill>
                  <a:srgbClr val="C2A742"/>
                </a:solidFill>
                <a:latin typeface="Times New Roman" pitchFamily="18" charset="0"/>
                <a:cs typeface="Times New Roman" pitchFamily="18" charset="0"/>
              </a:rPr>
              <a:t>armour</a:t>
            </a:r>
            <a:r>
              <a:rPr lang="en-US" sz="2400" i="1" dirty="0">
                <a:solidFill>
                  <a:srgbClr val="C2A742"/>
                </a:solidFill>
                <a:latin typeface="Times New Roman" pitchFamily="18" charset="0"/>
                <a:cs typeface="Times New Roman" pitchFamily="18" charset="0"/>
              </a:rPr>
              <a:t> of God, that ye may be able to withstand in the evil day, and having done all, to stand.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b="1" i="1" dirty="0" smtClean="0">
                <a:solidFill>
                  <a:srgbClr val="C2A742"/>
                </a:solidFill>
                <a:latin typeface="Times New Roman" pitchFamily="18" charset="0"/>
                <a:cs typeface="Times New Roman" pitchFamily="18" charset="0"/>
              </a:rPr>
              <a:t>Breastplate of Righteousness</a:t>
            </a:r>
            <a:endParaRPr lang="en-US" b="1" i="1" dirty="0">
              <a:solidFill>
                <a:srgbClr val="C2A742"/>
              </a:solidFill>
              <a:latin typeface="Times New Roman" pitchFamily="18" charset="0"/>
              <a:cs typeface="Times New Roman" pitchFamily="18" charset="0"/>
            </a:endParaRPr>
          </a:p>
        </p:txBody>
      </p:sp>
      <p:sp>
        <p:nvSpPr>
          <p:cNvPr id="8195" name="Rectangle 3"/>
          <p:cNvSpPr>
            <a:spLocks noGrp="1" noChangeArrowheads="1"/>
          </p:cNvSpPr>
          <p:nvPr>
            <p:ph type="body" idx="1"/>
          </p:nvPr>
        </p:nvSpPr>
        <p:spPr>
          <a:xfrm>
            <a:off x="457200" y="2819400"/>
            <a:ext cx="8229600" cy="3306763"/>
          </a:xfrm>
        </p:spPr>
        <p:txBody>
          <a:bodyPr/>
          <a:lstStyle/>
          <a:p>
            <a:r>
              <a:rPr lang="en-US" dirty="0">
                <a:solidFill>
                  <a:srgbClr val="C2A742"/>
                </a:solidFill>
                <a:latin typeface="Times New Roman" pitchFamily="18" charset="0"/>
                <a:cs typeface="Times New Roman" pitchFamily="18" charset="0"/>
              </a:rPr>
              <a:t>Eph 6:14  </a:t>
            </a:r>
            <a:r>
              <a:rPr lang="en-US" i="1" dirty="0">
                <a:solidFill>
                  <a:srgbClr val="C2A742"/>
                </a:solidFill>
                <a:latin typeface="Times New Roman" pitchFamily="18" charset="0"/>
                <a:cs typeface="Times New Roman" pitchFamily="18" charset="0"/>
              </a:rPr>
              <a:t>Stand therefore, having your loins girt about with truth, and having on the </a:t>
            </a:r>
            <a:r>
              <a:rPr lang="en-US" b="1" i="1" dirty="0">
                <a:solidFill>
                  <a:srgbClr val="C2A742"/>
                </a:solidFill>
                <a:latin typeface="Times New Roman" pitchFamily="18" charset="0"/>
                <a:cs typeface="Times New Roman" pitchFamily="18" charset="0"/>
              </a:rPr>
              <a:t>breastplate</a:t>
            </a:r>
            <a:r>
              <a:rPr lang="en-US" i="1" dirty="0">
                <a:solidFill>
                  <a:srgbClr val="C2A742"/>
                </a:solidFill>
                <a:latin typeface="Times New Roman" pitchFamily="18" charset="0"/>
                <a:cs typeface="Times New Roman" pitchFamily="18" charset="0"/>
              </a:rPr>
              <a:t> of righteousness;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i="1" dirty="0" smtClean="0">
                <a:solidFill>
                  <a:srgbClr val="C2A742"/>
                </a:solidFill>
                <a:latin typeface="Times New Roman" pitchFamily="18" charset="0"/>
                <a:cs typeface="Times New Roman" pitchFamily="18" charset="0"/>
              </a:rPr>
              <a:t>Exodus 25:1-2, 7-8</a:t>
            </a:r>
            <a:endParaRPr lang="en-US" dirty="0"/>
          </a:p>
        </p:txBody>
      </p:sp>
      <p:sp>
        <p:nvSpPr>
          <p:cNvPr id="28675" name="Rectangle 3"/>
          <p:cNvSpPr>
            <a:spLocks noGrp="1" noChangeArrowheads="1"/>
          </p:cNvSpPr>
          <p:nvPr>
            <p:ph type="body" idx="1"/>
          </p:nvPr>
        </p:nvSpPr>
        <p:spPr/>
        <p:txBody>
          <a:bodyPr/>
          <a:lstStyle/>
          <a:p>
            <a:r>
              <a:rPr lang="en-US" sz="3000" i="1" dirty="0" smtClean="0">
                <a:solidFill>
                  <a:srgbClr val="C2A742"/>
                </a:solidFill>
                <a:latin typeface="Times New Roman" pitchFamily="18" charset="0"/>
                <a:cs typeface="Times New Roman" pitchFamily="18" charset="0"/>
              </a:rPr>
              <a:t>And the LORD </a:t>
            </a:r>
            <a:r>
              <a:rPr lang="en-US" sz="3000" i="1" dirty="0" err="1" smtClean="0">
                <a:solidFill>
                  <a:srgbClr val="C2A742"/>
                </a:solidFill>
                <a:latin typeface="Times New Roman" pitchFamily="18" charset="0"/>
                <a:cs typeface="Times New Roman" pitchFamily="18" charset="0"/>
              </a:rPr>
              <a:t>spake</a:t>
            </a:r>
            <a:r>
              <a:rPr lang="en-US" sz="3000" i="1" dirty="0" smtClean="0">
                <a:solidFill>
                  <a:srgbClr val="C2A742"/>
                </a:solidFill>
                <a:latin typeface="Times New Roman" pitchFamily="18" charset="0"/>
                <a:cs typeface="Times New Roman" pitchFamily="18" charset="0"/>
              </a:rPr>
              <a:t> unto Moses, saying, </a:t>
            </a:r>
          </a:p>
          <a:p>
            <a:r>
              <a:rPr lang="en-US" sz="3000" i="1" dirty="0" smtClean="0">
                <a:solidFill>
                  <a:srgbClr val="C2A742"/>
                </a:solidFill>
                <a:latin typeface="Times New Roman" pitchFamily="18" charset="0"/>
                <a:cs typeface="Times New Roman" pitchFamily="18" charset="0"/>
              </a:rPr>
              <a:t>Speak unto the children of Israel, that they bring me an offering: of every man that </a:t>
            </a:r>
            <a:r>
              <a:rPr lang="en-US" sz="3000" i="1" dirty="0" err="1" smtClean="0">
                <a:solidFill>
                  <a:srgbClr val="C2A742"/>
                </a:solidFill>
                <a:latin typeface="Times New Roman" pitchFamily="18" charset="0"/>
                <a:cs typeface="Times New Roman" pitchFamily="18" charset="0"/>
              </a:rPr>
              <a:t>giveth</a:t>
            </a:r>
            <a:r>
              <a:rPr lang="en-US" sz="3000" i="1" dirty="0" smtClean="0">
                <a:solidFill>
                  <a:srgbClr val="C2A742"/>
                </a:solidFill>
                <a:latin typeface="Times New Roman" pitchFamily="18" charset="0"/>
                <a:cs typeface="Times New Roman" pitchFamily="18" charset="0"/>
              </a:rPr>
              <a:t> it willingly with his heart ye shall take my offering. </a:t>
            </a:r>
          </a:p>
          <a:p>
            <a:r>
              <a:rPr lang="en-US" sz="3000" i="1" dirty="0" smtClean="0">
                <a:solidFill>
                  <a:srgbClr val="C2A742"/>
                </a:solidFill>
                <a:latin typeface="Times New Roman" pitchFamily="18" charset="0"/>
                <a:cs typeface="Times New Roman" pitchFamily="18" charset="0"/>
              </a:rPr>
              <a:t>Onyx stones, and stones to be set in the ephod, and in the breastplate. </a:t>
            </a:r>
          </a:p>
          <a:p>
            <a:r>
              <a:rPr lang="en-US" sz="3000" i="1" dirty="0" smtClean="0">
                <a:solidFill>
                  <a:srgbClr val="C2A742"/>
                </a:solidFill>
                <a:latin typeface="Times New Roman" pitchFamily="18" charset="0"/>
                <a:cs typeface="Times New Roman" pitchFamily="18" charset="0"/>
              </a:rPr>
              <a:t>And let them make me a sanctuary; that I may dwell among them.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lstStyle/>
          <a:p>
            <a:r>
              <a:rPr lang="en-US" i="1" dirty="0" smtClean="0">
                <a:solidFill>
                  <a:srgbClr val="C2A742"/>
                </a:solidFill>
                <a:latin typeface="Times New Roman" pitchFamily="18" charset="0"/>
                <a:cs typeface="Times New Roman" pitchFamily="18" charset="0"/>
              </a:rPr>
              <a:t>Exodus 28:1-4</a:t>
            </a:r>
            <a:endParaRPr lang="en-US" dirty="0"/>
          </a:p>
        </p:txBody>
      </p:sp>
      <p:sp>
        <p:nvSpPr>
          <p:cNvPr id="3" name="Content Placeholder 2"/>
          <p:cNvSpPr>
            <a:spLocks noGrp="1"/>
          </p:cNvSpPr>
          <p:nvPr>
            <p:ph idx="1"/>
          </p:nvPr>
        </p:nvSpPr>
        <p:spPr>
          <a:xfrm>
            <a:off x="457200" y="1447800"/>
            <a:ext cx="8229600" cy="4953000"/>
          </a:xfrm>
        </p:spPr>
        <p:txBody>
          <a:bodyPr/>
          <a:lstStyle/>
          <a:p>
            <a:r>
              <a:rPr lang="en-US" sz="2200" i="1" dirty="0" smtClean="0">
                <a:solidFill>
                  <a:srgbClr val="C2A742"/>
                </a:solidFill>
                <a:latin typeface="Times New Roman" pitchFamily="18" charset="0"/>
                <a:cs typeface="Times New Roman" pitchFamily="18" charset="0"/>
              </a:rPr>
              <a:t>And take thou unto thee Aaron thy brother, and his sons with him, from among the children of Israel, that he may minister unto me in the priest's office, [even] Aaron, </a:t>
            </a:r>
            <a:r>
              <a:rPr lang="en-US" sz="2200" i="1" dirty="0" err="1" smtClean="0">
                <a:solidFill>
                  <a:srgbClr val="C2A742"/>
                </a:solidFill>
                <a:latin typeface="Times New Roman" pitchFamily="18" charset="0"/>
                <a:cs typeface="Times New Roman" pitchFamily="18" charset="0"/>
              </a:rPr>
              <a:t>Nadab</a:t>
            </a:r>
            <a:r>
              <a:rPr lang="en-US" sz="2200" i="1" dirty="0" smtClean="0">
                <a:solidFill>
                  <a:srgbClr val="C2A742"/>
                </a:solidFill>
                <a:latin typeface="Times New Roman" pitchFamily="18" charset="0"/>
                <a:cs typeface="Times New Roman" pitchFamily="18" charset="0"/>
              </a:rPr>
              <a:t> and </a:t>
            </a:r>
            <a:r>
              <a:rPr lang="en-US" sz="2200" i="1" dirty="0" err="1" smtClean="0">
                <a:solidFill>
                  <a:srgbClr val="C2A742"/>
                </a:solidFill>
                <a:latin typeface="Times New Roman" pitchFamily="18" charset="0"/>
                <a:cs typeface="Times New Roman" pitchFamily="18" charset="0"/>
              </a:rPr>
              <a:t>Abihu</a:t>
            </a:r>
            <a:r>
              <a:rPr lang="en-US" sz="2200" i="1" dirty="0" smtClean="0">
                <a:solidFill>
                  <a:srgbClr val="C2A742"/>
                </a:solidFill>
                <a:latin typeface="Times New Roman" pitchFamily="18" charset="0"/>
                <a:cs typeface="Times New Roman" pitchFamily="18" charset="0"/>
              </a:rPr>
              <a:t>, </a:t>
            </a:r>
            <a:r>
              <a:rPr lang="en-US" sz="2200" i="1" dirty="0" err="1" smtClean="0">
                <a:solidFill>
                  <a:srgbClr val="C2A742"/>
                </a:solidFill>
                <a:latin typeface="Times New Roman" pitchFamily="18" charset="0"/>
                <a:cs typeface="Times New Roman" pitchFamily="18" charset="0"/>
              </a:rPr>
              <a:t>Eleazar</a:t>
            </a:r>
            <a:r>
              <a:rPr lang="en-US" sz="2200" i="1" dirty="0" smtClean="0">
                <a:solidFill>
                  <a:srgbClr val="C2A742"/>
                </a:solidFill>
                <a:latin typeface="Times New Roman" pitchFamily="18" charset="0"/>
                <a:cs typeface="Times New Roman" pitchFamily="18" charset="0"/>
              </a:rPr>
              <a:t> and </a:t>
            </a:r>
            <a:r>
              <a:rPr lang="en-US" sz="2200" i="1" dirty="0" err="1" smtClean="0">
                <a:solidFill>
                  <a:srgbClr val="C2A742"/>
                </a:solidFill>
                <a:latin typeface="Times New Roman" pitchFamily="18" charset="0"/>
                <a:cs typeface="Times New Roman" pitchFamily="18" charset="0"/>
              </a:rPr>
              <a:t>Ithamar</a:t>
            </a:r>
            <a:r>
              <a:rPr lang="en-US" sz="2200" i="1" dirty="0" smtClean="0">
                <a:solidFill>
                  <a:srgbClr val="C2A742"/>
                </a:solidFill>
                <a:latin typeface="Times New Roman" pitchFamily="18" charset="0"/>
                <a:cs typeface="Times New Roman" pitchFamily="18" charset="0"/>
              </a:rPr>
              <a:t>, Aaron's sons. </a:t>
            </a:r>
          </a:p>
          <a:p>
            <a:r>
              <a:rPr lang="en-US" sz="2200" i="1" dirty="0" smtClean="0">
                <a:solidFill>
                  <a:srgbClr val="C2A742"/>
                </a:solidFill>
                <a:latin typeface="Times New Roman" pitchFamily="18" charset="0"/>
                <a:cs typeface="Times New Roman" pitchFamily="18" charset="0"/>
              </a:rPr>
              <a:t>And thou </a:t>
            </a:r>
            <a:r>
              <a:rPr lang="en-US" sz="2200" i="1" dirty="0" err="1" smtClean="0">
                <a:solidFill>
                  <a:srgbClr val="C2A742"/>
                </a:solidFill>
                <a:latin typeface="Times New Roman" pitchFamily="18" charset="0"/>
                <a:cs typeface="Times New Roman" pitchFamily="18" charset="0"/>
              </a:rPr>
              <a:t>shalt</a:t>
            </a:r>
            <a:r>
              <a:rPr lang="en-US" sz="2200" i="1" dirty="0" smtClean="0">
                <a:solidFill>
                  <a:srgbClr val="C2A742"/>
                </a:solidFill>
                <a:latin typeface="Times New Roman" pitchFamily="18" charset="0"/>
                <a:cs typeface="Times New Roman" pitchFamily="18" charset="0"/>
              </a:rPr>
              <a:t> make holy garments for Aaron thy brother for glory and for beauty. </a:t>
            </a:r>
          </a:p>
          <a:p>
            <a:r>
              <a:rPr lang="en-US" sz="2200" i="1" dirty="0" smtClean="0">
                <a:solidFill>
                  <a:srgbClr val="C2A742"/>
                </a:solidFill>
                <a:latin typeface="Times New Roman" pitchFamily="18" charset="0"/>
                <a:cs typeface="Times New Roman" pitchFamily="18" charset="0"/>
              </a:rPr>
              <a:t>And thou </a:t>
            </a:r>
            <a:r>
              <a:rPr lang="en-US" sz="2200" i="1" dirty="0" err="1" smtClean="0">
                <a:solidFill>
                  <a:srgbClr val="C2A742"/>
                </a:solidFill>
                <a:latin typeface="Times New Roman" pitchFamily="18" charset="0"/>
                <a:cs typeface="Times New Roman" pitchFamily="18" charset="0"/>
              </a:rPr>
              <a:t>shalt</a:t>
            </a:r>
            <a:r>
              <a:rPr lang="en-US" sz="2200" i="1" dirty="0" smtClean="0">
                <a:solidFill>
                  <a:srgbClr val="C2A742"/>
                </a:solidFill>
                <a:latin typeface="Times New Roman" pitchFamily="18" charset="0"/>
                <a:cs typeface="Times New Roman" pitchFamily="18" charset="0"/>
              </a:rPr>
              <a:t> speak unto all [that are] wise hearted, whom I have filled with the spirit of wisdom, that they may make Aaron's garments to consecrate him, that he may minister unto me in the priest's office. </a:t>
            </a:r>
          </a:p>
          <a:p>
            <a:r>
              <a:rPr lang="en-US" sz="2200" i="1" dirty="0" smtClean="0">
                <a:solidFill>
                  <a:srgbClr val="C2A742"/>
                </a:solidFill>
                <a:latin typeface="Times New Roman" pitchFamily="18" charset="0"/>
                <a:cs typeface="Times New Roman" pitchFamily="18" charset="0"/>
              </a:rPr>
              <a:t>And these [are] the garments which they shall make; a breastplate, and an ephod, and a robe, and a broidered coat, a </a:t>
            </a:r>
            <a:r>
              <a:rPr lang="en-US" sz="2200" i="1" dirty="0" err="1" smtClean="0">
                <a:solidFill>
                  <a:srgbClr val="C2A742"/>
                </a:solidFill>
                <a:latin typeface="Times New Roman" pitchFamily="18" charset="0"/>
                <a:cs typeface="Times New Roman" pitchFamily="18" charset="0"/>
              </a:rPr>
              <a:t>mitre</a:t>
            </a:r>
            <a:r>
              <a:rPr lang="en-US" sz="2200" i="1" dirty="0" smtClean="0">
                <a:solidFill>
                  <a:srgbClr val="C2A742"/>
                </a:solidFill>
                <a:latin typeface="Times New Roman" pitchFamily="18" charset="0"/>
                <a:cs typeface="Times New Roman" pitchFamily="18" charset="0"/>
              </a:rPr>
              <a:t>, and a girdle: and they shall make holy garments for Aaron thy brother, and his sons, that he may minister unto me in the priest's office.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C2A742"/>
                </a:solidFill>
                <a:latin typeface="Times New Roman" pitchFamily="18" charset="0"/>
                <a:cs typeface="Times New Roman" pitchFamily="18" charset="0"/>
              </a:rPr>
              <a:t>Exodus 28:28-30</a:t>
            </a:r>
            <a:endParaRPr lang="en-US" dirty="0"/>
          </a:p>
        </p:txBody>
      </p:sp>
      <p:sp>
        <p:nvSpPr>
          <p:cNvPr id="3" name="Content Placeholder 2"/>
          <p:cNvSpPr>
            <a:spLocks noGrp="1"/>
          </p:cNvSpPr>
          <p:nvPr>
            <p:ph idx="1"/>
          </p:nvPr>
        </p:nvSpPr>
        <p:spPr/>
        <p:txBody>
          <a:bodyPr/>
          <a:lstStyle/>
          <a:p>
            <a:r>
              <a:rPr lang="en-US" sz="2400" i="1" dirty="0" smtClean="0">
                <a:solidFill>
                  <a:srgbClr val="C2A742"/>
                </a:solidFill>
                <a:latin typeface="Times New Roman" pitchFamily="18" charset="0"/>
                <a:cs typeface="Times New Roman" pitchFamily="18" charset="0"/>
              </a:rPr>
              <a:t>And they shall bind the breastplate by the rings thereof unto the rings of the ephod with a lace of blue, that [it] may be above the curious girdle of the ephod, and that the breastplate be not loosed from the ephod. </a:t>
            </a:r>
          </a:p>
          <a:p>
            <a:r>
              <a:rPr lang="en-US" sz="2400" i="1" dirty="0" smtClean="0">
                <a:solidFill>
                  <a:srgbClr val="C2A742"/>
                </a:solidFill>
                <a:latin typeface="Times New Roman" pitchFamily="18" charset="0"/>
                <a:cs typeface="Times New Roman" pitchFamily="18" charset="0"/>
              </a:rPr>
              <a:t>And Aaron shall bear the names of the children of Israel in the breastplate of judgment upon his heart, when he </a:t>
            </a:r>
            <a:r>
              <a:rPr lang="en-US" sz="2400" i="1" dirty="0" err="1" smtClean="0">
                <a:solidFill>
                  <a:srgbClr val="C2A742"/>
                </a:solidFill>
                <a:latin typeface="Times New Roman" pitchFamily="18" charset="0"/>
                <a:cs typeface="Times New Roman" pitchFamily="18" charset="0"/>
              </a:rPr>
              <a:t>goeth</a:t>
            </a:r>
            <a:r>
              <a:rPr lang="en-US" sz="2400" i="1" dirty="0" smtClean="0">
                <a:solidFill>
                  <a:srgbClr val="C2A742"/>
                </a:solidFill>
                <a:latin typeface="Times New Roman" pitchFamily="18" charset="0"/>
                <a:cs typeface="Times New Roman" pitchFamily="18" charset="0"/>
              </a:rPr>
              <a:t> in unto the holy [place], for a memorial before the LORD continually. </a:t>
            </a:r>
          </a:p>
          <a:p>
            <a:r>
              <a:rPr lang="en-US" sz="2400" i="1" dirty="0" smtClean="0">
                <a:solidFill>
                  <a:srgbClr val="C2A742"/>
                </a:solidFill>
                <a:latin typeface="Times New Roman" pitchFamily="18" charset="0"/>
                <a:cs typeface="Times New Roman" pitchFamily="18" charset="0"/>
              </a:rPr>
              <a:t>And thou </a:t>
            </a:r>
            <a:r>
              <a:rPr lang="en-US" sz="2400" i="1" dirty="0" err="1" smtClean="0">
                <a:solidFill>
                  <a:srgbClr val="C2A742"/>
                </a:solidFill>
                <a:latin typeface="Times New Roman" pitchFamily="18" charset="0"/>
                <a:cs typeface="Times New Roman" pitchFamily="18" charset="0"/>
              </a:rPr>
              <a:t>shalt</a:t>
            </a:r>
            <a:r>
              <a:rPr lang="en-US" sz="2400" i="1" dirty="0" smtClean="0">
                <a:solidFill>
                  <a:srgbClr val="C2A742"/>
                </a:solidFill>
                <a:latin typeface="Times New Roman" pitchFamily="18" charset="0"/>
                <a:cs typeface="Times New Roman" pitchFamily="18" charset="0"/>
              </a:rPr>
              <a:t> put in the breastplate of judgment the </a:t>
            </a:r>
            <a:r>
              <a:rPr lang="en-US" sz="2400" i="1" dirty="0" err="1" smtClean="0">
                <a:solidFill>
                  <a:srgbClr val="C2A742"/>
                </a:solidFill>
                <a:latin typeface="Times New Roman" pitchFamily="18" charset="0"/>
                <a:cs typeface="Times New Roman" pitchFamily="18" charset="0"/>
              </a:rPr>
              <a:t>Urim</a:t>
            </a:r>
            <a:r>
              <a:rPr lang="en-US" sz="2400" i="1" dirty="0" smtClean="0">
                <a:solidFill>
                  <a:srgbClr val="C2A742"/>
                </a:solidFill>
                <a:latin typeface="Times New Roman" pitchFamily="18" charset="0"/>
                <a:cs typeface="Times New Roman" pitchFamily="18" charset="0"/>
              </a:rPr>
              <a:t> and the </a:t>
            </a:r>
            <a:r>
              <a:rPr lang="en-US" sz="2400" i="1" dirty="0" err="1" smtClean="0">
                <a:solidFill>
                  <a:srgbClr val="C2A742"/>
                </a:solidFill>
                <a:latin typeface="Times New Roman" pitchFamily="18" charset="0"/>
                <a:cs typeface="Times New Roman" pitchFamily="18" charset="0"/>
              </a:rPr>
              <a:t>Thummim</a:t>
            </a:r>
            <a:r>
              <a:rPr lang="en-US" sz="2400" i="1" dirty="0" smtClean="0">
                <a:solidFill>
                  <a:srgbClr val="C2A742"/>
                </a:solidFill>
                <a:latin typeface="Times New Roman" pitchFamily="18" charset="0"/>
                <a:cs typeface="Times New Roman" pitchFamily="18" charset="0"/>
              </a:rPr>
              <a:t>; and they shall be upon Aaron's heart, when he </a:t>
            </a:r>
            <a:r>
              <a:rPr lang="en-US" sz="2400" i="1" dirty="0" err="1" smtClean="0">
                <a:solidFill>
                  <a:srgbClr val="C2A742"/>
                </a:solidFill>
                <a:latin typeface="Times New Roman" pitchFamily="18" charset="0"/>
                <a:cs typeface="Times New Roman" pitchFamily="18" charset="0"/>
              </a:rPr>
              <a:t>goeth</a:t>
            </a:r>
            <a:r>
              <a:rPr lang="en-US" sz="2400" i="1" dirty="0" smtClean="0">
                <a:solidFill>
                  <a:srgbClr val="C2A742"/>
                </a:solidFill>
                <a:latin typeface="Times New Roman" pitchFamily="18" charset="0"/>
                <a:cs typeface="Times New Roman" pitchFamily="18" charset="0"/>
              </a:rPr>
              <a:t> in before the LORD: and Aaron shall bear the judgment of the children of Israel upon his heart before the LORD continually. </a:t>
            </a: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course">
  <a:themeElements>
    <a:clrScheme name="Custom 1">
      <a:dk1>
        <a:srgbClr val="69676D"/>
      </a:dk1>
      <a:lt1>
        <a:sysClr val="window" lastClr="FFFFFF"/>
      </a:lt1>
      <a:dk2>
        <a:srgbClr val="816E29"/>
      </a:dk2>
      <a:lt2>
        <a:srgbClr val="C1A63E"/>
      </a:lt2>
      <a:accent1>
        <a:srgbClr val="AE9638"/>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163</TotalTime>
  <Words>1855</Words>
  <Application>Microsoft Office PowerPoint</Application>
  <PresentationFormat>On-screen Show (4:3)</PresentationFormat>
  <Paragraphs>137</Paragraphs>
  <Slides>26</Slides>
  <Notes>0</Notes>
  <HiddenSlides>0</HiddenSlides>
  <MMClips>0</MMClips>
  <ScaleCrop>false</ScaleCrop>
  <HeadingPairs>
    <vt:vector size="4" baseType="variant">
      <vt:variant>
        <vt:lpstr>Theme</vt:lpstr>
      </vt:variant>
      <vt:variant>
        <vt:i4>2</vt:i4>
      </vt:variant>
      <vt:variant>
        <vt:lpstr>Slide Titles</vt:lpstr>
      </vt:variant>
      <vt:variant>
        <vt:i4>26</vt:i4>
      </vt:variant>
    </vt:vector>
  </HeadingPairs>
  <TitlesOfParts>
    <vt:vector size="28" baseType="lpstr">
      <vt:lpstr>Default Design</vt:lpstr>
      <vt:lpstr>Concourse</vt:lpstr>
      <vt:lpstr>The Good Shepherd Ministry Psalm 23  </vt:lpstr>
      <vt:lpstr>The Good Shepherd Ministry Psalm 23</vt:lpstr>
      <vt:lpstr>The Good Shepherd Ministry Psalm 23</vt:lpstr>
      <vt:lpstr>  The Good Shepherd Ministry   </vt:lpstr>
      <vt:lpstr>Put On Whole Armor of God</vt:lpstr>
      <vt:lpstr>Breastplate of Righteousness</vt:lpstr>
      <vt:lpstr>Exodus 25:1-2, 7-8</vt:lpstr>
      <vt:lpstr>Exodus 28:1-4</vt:lpstr>
      <vt:lpstr>Exodus 28:28-30</vt:lpstr>
      <vt:lpstr>Exodus 29:4-6</vt:lpstr>
      <vt:lpstr>Exodus 35:4 - 9</vt:lpstr>
      <vt:lpstr>Exodus 35:27 -28</vt:lpstr>
      <vt:lpstr>Exodus 39:8-12</vt:lpstr>
      <vt:lpstr>Exodus 39:21</vt:lpstr>
      <vt:lpstr>Leviticus 8:6-9</vt:lpstr>
      <vt:lpstr>Isaiah 59:17</vt:lpstr>
      <vt:lpstr>Brown-Driver-Briggs’ Hebrew Definitions</vt:lpstr>
      <vt:lpstr>Strong’s Hebrew and Greek Dictionaries</vt:lpstr>
      <vt:lpstr>King James Concordance</vt:lpstr>
      <vt:lpstr>Ephesians 6:13-14</vt:lpstr>
      <vt:lpstr>I Thessalonians 5:8-10</vt:lpstr>
      <vt:lpstr>Strong’s Hebrew and Greek Dictionaries</vt:lpstr>
      <vt:lpstr>Thayer’s Greek Definitions</vt:lpstr>
      <vt:lpstr>King James Concordance</vt:lpstr>
      <vt:lpstr>I Thessalonians 5:8</vt:lpstr>
      <vt:lpstr>Ephesians 6.14-20</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33</cp:revision>
  <dcterms:created xsi:type="dcterms:W3CDTF">2007-11-13T13:29:07Z</dcterms:created>
  <dcterms:modified xsi:type="dcterms:W3CDTF">2021-03-05T17:14:09Z</dcterms:modified>
</cp:coreProperties>
</file>